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307" r:id="rId2"/>
    <p:sldId id="382" r:id="rId3"/>
    <p:sldId id="388" r:id="rId4"/>
    <p:sldId id="387" r:id="rId5"/>
    <p:sldId id="389" r:id="rId6"/>
    <p:sldId id="359" r:id="rId7"/>
    <p:sldId id="391" r:id="rId8"/>
    <p:sldId id="390" r:id="rId9"/>
    <p:sldId id="403" r:id="rId10"/>
    <p:sldId id="405" r:id="rId11"/>
    <p:sldId id="404" r:id="rId12"/>
    <p:sldId id="406" r:id="rId13"/>
    <p:sldId id="444" r:id="rId14"/>
    <p:sldId id="445" r:id="rId15"/>
    <p:sldId id="446" r:id="rId16"/>
    <p:sldId id="411" r:id="rId17"/>
    <p:sldId id="418" r:id="rId18"/>
    <p:sldId id="414" r:id="rId19"/>
    <p:sldId id="417" r:id="rId20"/>
    <p:sldId id="397" r:id="rId21"/>
    <p:sldId id="354" r:id="rId22"/>
    <p:sldId id="431" r:id="rId23"/>
    <p:sldId id="419" r:id="rId24"/>
    <p:sldId id="422" r:id="rId25"/>
    <p:sldId id="399" r:id="rId26"/>
    <p:sldId id="400" r:id="rId27"/>
    <p:sldId id="441" r:id="rId28"/>
    <p:sldId id="442" r:id="rId29"/>
    <p:sldId id="401" r:id="rId30"/>
    <p:sldId id="402" r:id="rId31"/>
    <p:sldId id="395" r:id="rId32"/>
    <p:sldId id="350" r:id="rId33"/>
    <p:sldId id="386" r:id="rId34"/>
    <p:sldId id="439" r:id="rId35"/>
    <p:sldId id="435" r:id="rId36"/>
    <p:sldId id="412" r:id="rId37"/>
    <p:sldId id="436" r:id="rId38"/>
    <p:sldId id="415" r:id="rId39"/>
    <p:sldId id="437" r:id="rId40"/>
    <p:sldId id="416" r:id="rId41"/>
    <p:sldId id="352" r:id="rId42"/>
    <p:sldId id="343" r:id="rId43"/>
    <p:sldId id="378" r:id="rId44"/>
    <p:sldId id="426" r:id="rId45"/>
    <p:sldId id="377" r:id="rId46"/>
    <p:sldId id="340" r:id="rId47"/>
    <p:sldId id="376" r:id="rId48"/>
    <p:sldId id="396" r:id="rId49"/>
    <p:sldId id="328" r:id="rId50"/>
    <p:sldId id="385" r:id="rId51"/>
    <p:sldId id="365" r:id="rId52"/>
    <p:sldId id="368" r:id="rId53"/>
    <p:sldId id="423" r:id="rId54"/>
    <p:sldId id="424" r:id="rId55"/>
    <p:sldId id="425" r:id="rId56"/>
    <p:sldId id="313" r:id="rId57"/>
    <p:sldId id="384" r:id="rId58"/>
    <p:sldId id="383" r:id="rId5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mura" initials="t" lastIdx="1" clrIdx="0">
    <p:extLst>
      <p:ext uri="{19B8F6BF-5375-455C-9EA6-DF929625EA0E}">
        <p15:presenceInfo xmlns:p15="http://schemas.microsoft.com/office/powerpoint/2012/main" userId="tamu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333" autoAdjust="0"/>
  </p:normalViewPr>
  <p:slideViewPr>
    <p:cSldViewPr snapToGrid="0">
      <p:cViewPr varScale="1">
        <p:scale>
          <a:sx n="112" d="100"/>
          <a:sy n="112" d="100"/>
        </p:scale>
        <p:origin x="162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99676-B366-4D09-82E7-515095B1A86C}" type="datetimeFigureOut">
              <a:rPr kumimoji="1" lang="ja-JP" altLang="en-US" smtClean="0"/>
              <a:t>2019/3/5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BD547C-AA81-4CD0-B938-13035F93DAEE}" type="slidenum">
              <a:rPr kumimoji="1" lang="ja-JP" altLang="en-US" smtClean="0"/>
              <a:t>‹#›</a:t>
            </a:fld>
            <a:endParaRPr kumimoji="1" lang="ja-JP" altLang="en-US"/>
          </a:p>
        </p:txBody>
      </p:sp>
    </p:spTree>
    <p:extLst>
      <p:ext uri="{BB962C8B-B14F-4D97-AF65-F5344CB8AC3E}">
        <p14:creationId xmlns:p14="http://schemas.microsoft.com/office/powerpoint/2010/main" val="14772799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海外の空港では実用化済み</a:t>
            </a:r>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9</a:t>
            </a:fld>
            <a:endParaRPr kumimoji="1" lang="ja-JP" altLang="en-US"/>
          </a:p>
        </p:txBody>
      </p:sp>
    </p:spTree>
    <p:extLst>
      <p:ext uri="{BB962C8B-B14F-4D97-AF65-F5344CB8AC3E}">
        <p14:creationId xmlns:p14="http://schemas.microsoft.com/office/powerpoint/2010/main" val="3960057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海外の空港では実用化済み</a:t>
            </a:r>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10</a:t>
            </a:fld>
            <a:endParaRPr kumimoji="1" lang="ja-JP" altLang="en-US"/>
          </a:p>
        </p:txBody>
      </p:sp>
    </p:spTree>
    <p:extLst>
      <p:ext uri="{BB962C8B-B14F-4D97-AF65-F5344CB8AC3E}">
        <p14:creationId xmlns:p14="http://schemas.microsoft.com/office/powerpoint/2010/main" val="1104463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シミュレータ上で</a:t>
            </a:r>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23</a:t>
            </a:fld>
            <a:endParaRPr kumimoji="1" lang="ja-JP" altLang="en-US"/>
          </a:p>
        </p:txBody>
      </p:sp>
    </p:spTree>
    <p:extLst>
      <p:ext uri="{BB962C8B-B14F-4D97-AF65-F5344CB8AC3E}">
        <p14:creationId xmlns:p14="http://schemas.microsoft.com/office/powerpoint/2010/main" val="21295421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18"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6246813"/>
            <a:ext cx="72580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図 3" descr="ロゴマーク＋ロゴタイプ.pdf"/>
          <p:cNvPicPr>
            <a:picLocks noChangeAspect="1"/>
          </p:cNvPicPr>
          <p:nvPr userDrawn="1"/>
        </p:nvPicPr>
        <p:blipFill>
          <a:blip r:embed="rId3" cstate="print">
            <a:extLst>
              <a:ext uri="{28A0092B-C50C-407E-A947-70E740481C1C}">
                <a14:useLocalDpi xmlns:a14="http://schemas.microsoft.com/office/drawing/2010/main" val="0"/>
              </a:ext>
            </a:extLst>
          </a:blip>
          <a:srcRect l="4469" t="34998" r="50726" b="53160"/>
          <a:stretch>
            <a:fillRect/>
          </a:stretch>
        </p:blipFill>
        <p:spPr bwMode="auto">
          <a:xfrm>
            <a:off x="6669088" y="6246813"/>
            <a:ext cx="247491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87725" y="53975"/>
            <a:ext cx="24320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432747"/>
            <a:ext cx="7772400" cy="2077216"/>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pic>
        <p:nvPicPr>
          <p:cNvPr id="10"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1450088"/>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127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1096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47743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grpSp>
        <p:nvGrpSpPr>
          <p:cNvPr id="11" name="図形グループ 6"/>
          <p:cNvGrpSpPr>
            <a:grpSpLocks/>
          </p:cNvGrpSpPr>
          <p:nvPr userDrawn="1"/>
        </p:nvGrpSpPr>
        <p:grpSpPr bwMode="auto">
          <a:xfrm>
            <a:off x="6697663" y="5384800"/>
            <a:ext cx="2446337" cy="1473200"/>
            <a:chOff x="6697133" y="5385328"/>
            <a:chExt cx="2446867" cy="1472672"/>
          </a:xfrm>
        </p:grpSpPr>
        <p:pic>
          <p:nvPicPr>
            <p:cNvPr id="12" name="図 4" descr="ロゴマーク＋ロゴタイプ.pdf"/>
            <p:cNvPicPr>
              <a:picLocks noChangeAspect="1"/>
            </p:cNvPicPr>
            <p:nvPr/>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6763808" y="5385329"/>
              <a:ext cx="2380192" cy="147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フリーフォーム 12"/>
            <p:cNvSpPr/>
            <p:nvPr/>
          </p:nvSpPr>
          <p:spPr>
            <a:xfrm>
              <a:off x="6697133" y="5385328"/>
              <a:ext cx="2446867" cy="1472672"/>
            </a:xfrm>
            <a:custGeom>
              <a:avLst/>
              <a:gdLst>
                <a:gd name="connsiteX0" fmla="*/ 14287 w 2466975"/>
                <a:gd name="connsiteY0" fmla="*/ 1304925 h 1304925"/>
                <a:gd name="connsiteX1" fmla="*/ 2466975 w 2466975"/>
                <a:gd name="connsiteY1" fmla="*/ 0 h 1304925"/>
                <a:gd name="connsiteX2" fmla="*/ 0 w 2466975"/>
                <a:gd name="connsiteY2" fmla="*/ 0 h 1304925"/>
                <a:gd name="connsiteX3" fmla="*/ 14287 w 2466975"/>
                <a:gd name="connsiteY3" fmla="*/ 1304925 h 1304925"/>
                <a:gd name="connsiteX0" fmla="*/ 65505 w 2466975"/>
                <a:gd name="connsiteY0" fmla="*/ 1304925 h 1304925"/>
                <a:gd name="connsiteX1" fmla="*/ 2466975 w 2466975"/>
                <a:gd name="connsiteY1" fmla="*/ 0 h 1304925"/>
                <a:gd name="connsiteX2" fmla="*/ 0 w 2466975"/>
                <a:gd name="connsiteY2" fmla="*/ 0 h 1304925"/>
                <a:gd name="connsiteX3" fmla="*/ 65505 w 2466975"/>
                <a:gd name="connsiteY3" fmla="*/ 1304925 h 1304925"/>
              </a:gdLst>
              <a:ahLst/>
              <a:cxnLst>
                <a:cxn ang="0">
                  <a:pos x="connsiteX0" y="connsiteY0"/>
                </a:cxn>
                <a:cxn ang="0">
                  <a:pos x="connsiteX1" y="connsiteY1"/>
                </a:cxn>
                <a:cxn ang="0">
                  <a:pos x="connsiteX2" y="connsiteY2"/>
                </a:cxn>
                <a:cxn ang="0">
                  <a:pos x="connsiteX3" y="connsiteY3"/>
                </a:cxn>
              </a:cxnLst>
              <a:rect l="l" t="t" r="r" b="b"/>
              <a:pathLst>
                <a:path w="2466975" h="1304925">
                  <a:moveTo>
                    <a:pt x="65505" y="1304925"/>
                  </a:moveTo>
                  <a:lnTo>
                    <a:pt x="2466975" y="0"/>
                  </a:lnTo>
                  <a:lnTo>
                    <a:pt x="0" y="0"/>
                  </a:lnTo>
                  <a:lnTo>
                    <a:pt x="65505" y="1304925"/>
                  </a:lnTo>
                  <a:close/>
                </a:path>
              </a:pathLst>
            </a:cu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grpSp>
      <p:pic>
        <p:nvPicPr>
          <p:cNvPr id="14" name="図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70800" y="6299200"/>
            <a:ext cx="14097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787941"/>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58998" y="127508"/>
            <a:ext cx="7627701" cy="660433"/>
          </a:xfrm>
        </p:spPr>
        <p:txBody>
          <a:bodyPr>
            <a:normAutofit/>
          </a:bodyPr>
          <a:lstStyle>
            <a:lvl1pPr>
              <a:defRPr sz="40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58999" y="1037685"/>
            <a:ext cx="78867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474124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63592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2019/3/5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1644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D6E6425-26CA-4FA9-9A49-01310C10763C}" type="datetimeFigureOut">
              <a:rPr kumimoji="1" lang="ja-JP" altLang="en-US" smtClean="0"/>
              <a:t>2019/3/5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4040391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D6E6425-26CA-4FA9-9A49-01310C10763C}" type="datetimeFigureOut">
              <a:rPr kumimoji="1" lang="ja-JP" altLang="en-US" smtClean="0"/>
              <a:t>2019/3/5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875110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E6425-26CA-4FA9-9A49-01310C10763C}" type="datetimeFigureOut">
              <a:rPr kumimoji="1" lang="ja-JP" altLang="en-US" smtClean="0"/>
              <a:t>2019/3/5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0519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2019/3/5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13489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2019/3/5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720222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6425-26CA-4FA9-9A49-01310C10763C}" type="datetimeFigureOut">
              <a:rPr kumimoji="1" lang="ja-JP" altLang="en-US" smtClean="0"/>
              <a:t>2019/3/5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9256665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8.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3.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47.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3.png"/><Relationship Id="rId9"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40.png"/><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36.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0.png"/><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510.png"/></Relationships>
</file>

<file path=ppt/slides/_rels/slide37.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image" Target="../media/image450.png"/><Relationship Id="rId5" Type="http://schemas.openxmlformats.org/officeDocument/2006/relationships/image" Target="../media/image390.png"/><Relationship Id="rId10" Type="http://schemas.openxmlformats.org/officeDocument/2006/relationships/image" Target="../media/image440.png"/><Relationship Id="rId4" Type="http://schemas.openxmlformats.org/officeDocument/2006/relationships/image" Target="../media/image380.png"/><Relationship Id="rId9" Type="http://schemas.openxmlformats.org/officeDocument/2006/relationships/image" Target="../media/image430.png"/></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80.png"/><Relationship Id="rId13" Type="http://schemas.openxmlformats.org/officeDocument/2006/relationships/image" Target="../media/image63.png"/><Relationship Id="rId3" Type="http://schemas.openxmlformats.org/officeDocument/2006/relationships/image" Target="../media/image530.png"/><Relationship Id="rId7" Type="http://schemas.openxmlformats.org/officeDocument/2006/relationships/image" Target="../media/image570.png"/><Relationship Id="rId12" Type="http://schemas.openxmlformats.org/officeDocument/2006/relationships/image" Target="../media/image62.png"/><Relationship Id="rId2" Type="http://schemas.openxmlformats.org/officeDocument/2006/relationships/image" Target="../media/image480.png"/><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png"/><Relationship Id="rId5" Type="http://schemas.openxmlformats.org/officeDocument/2006/relationships/image" Target="../media/image550.png"/><Relationship Id="rId15" Type="http://schemas.openxmlformats.org/officeDocument/2006/relationships/image" Target="../media/image65.png"/><Relationship Id="rId10" Type="http://schemas.openxmlformats.org/officeDocument/2006/relationships/image" Target="../media/image600.png"/><Relationship Id="rId4" Type="http://schemas.openxmlformats.org/officeDocument/2006/relationships/image" Target="../media/image540.png"/><Relationship Id="rId9" Type="http://schemas.openxmlformats.org/officeDocument/2006/relationships/image" Target="../media/image590.png"/><Relationship Id="rId1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70.png"/><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1896532"/>
            <a:ext cx="9144000" cy="944563"/>
          </a:xfrm>
        </p:spPr>
        <p:txBody>
          <a:bodyPr>
            <a:noAutofit/>
          </a:bodyPr>
          <a:lstStyle/>
          <a:p>
            <a:r>
              <a:rPr lang="ja-JP" altLang="en-US" sz="2400" dirty="0"/>
              <a:t>地産地消型ネットワークシミュレータを用いた広域センサによる追跡サービスのプライバシ保護能力定量評価</a:t>
            </a:r>
            <a:endParaRPr kumimoji="1" lang="ja-JP" altLang="en-US" sz="2400" dirty="0"/>
          </a:p>
        </p:txBody>
      </p:sp>
      <p:sp>
        <p:nvSpPr>
          <p:cNvPr id="3" name="サブタイトル 2"/>
          <p:cNvSpPr>
            <a:spLocks noGrp="1"/>
          </p:cNvSpPr>
          <p:nvPr>
            <p:ph type="subTitle" idx="1"/>
          </p:nvPr>
        </p:nvSpPr>
        <p:spPr>
          <a:xfrm>
            <a:off x="1143000" y="3360420"/>
            <a:ext cx="6858000" cy="994410"/>
          </a:xfrm>
        </p:spPr>
        <p:txBody>
          <a:bodyPr/>
          <a:lstStyle/>
          <a:p>
            <a:r>
              <a:rPr kumimoji="1" lang="en-US" altLang="ja-JP" dirty="0" smtClean="0"/>
              <a:t>2019</a:t>
            </a:r>
            <a:r>
              <a:rPr kumimoji="1" lang="ja-JP" altLang="en-US" dirty="0" smtClean="0"/>
              <a:t>年</a:t>
            </a:r>
            <a:r>
              <a:rPr kumimoji="1" lang="en-US" altLang="ja-JP" dirty="0" smtClean="0"/>
              <a:t>3</a:t>
            </a:r>
            <a:r>
              <a:rPr kumimoji="1" lang="ja-JP" altLang="en-US" dirty="0" smtClean="0"/>
              <a:t>月</a:t>
            </a:r>
            <a:r>
              <a:rPr kumimoji="1" lang="en-US" altLang="ja-JP" dirty="0" smtClean="0"/>
              <a:t>14</a:t>
            </a:r>
            <a:r>
              <a:rPr kumimoji="1" lang="ja-JP" altLang="en-US" dirty="0" smtClean="0"/>
              <a:t>日</a:t>
            </a:r>
            <a:endParaRPr kumimoji="1" lang="en-US" altLang="ja-JP" dirty="0" smtClean="0"/>
          </a:p>
          <a:p>
            <a:r>
              <a:rPr lang="ja-JP" altLang="en-US" dirty="0" smtClean="0"/>
              <a:t>情報処理学会 第</a:t>
            </a:r>
            <a:r>
              <a:rPr lang="en-US" altLang="ja-JP" dirty="0" smtClean="0"/>
              <a:t>81</a:t>
            </a:r>
            <a:r>
              <a:rPr lang="ja-JP" altLang="en-US" dirty="0" smtClean="0"/>
              <a:t>回全国大会</a:t>
            </a:r>
            <a:endParaRPr kumimoji="1" lang="en-US" altLang="ja-JP" dirty="0" smtClean="0"/>
          </a:p>
          <a:p>
            <a:endParaRPr kumimoji="1" lang="ja-JP" altLang="en-US" dirty="0"/>
          </a:p>
        </p:txBody>
      </p:sp>
      <p:sp>
        <p:nvSpPr>
          <p:cNvPr id="4" name="テキスト ボックス 3"/>
          <p:cNvSpPr txBox="1"/>
          <p:nvPr/>
        </p:nvSpPr>
        <p:spPr>
          <a:xfrm>
            <a:off x="2784539" y="4572000"/>
            <a:ext cx="3794760" cy="1200329"/>
          </a:xfrm>
          <a:prstGeom prst="rect">
            <a:avLst/>
          </a:prstGeom>
          <a:noFill/>
        </p:spPr>
        <p:txBody>
          <a:bodyPr wrap="square" rtlCol="0">
            <a:spAutoFit/>
          </a:bodyPr>
          <a:lstStyle/>
          <a:p>
            <a:r>
              <a:rPr lang="ja-JP" altLang="en-US" dirty="0" smtClean="0">
                <a:latin typeface="HGｺﾞｼｯｸM" panose="020B0609000000000000" pitchFamily="49" charset="-128"/>
                <a:ea typeface="HGｺﾞｼｯｸM" panose="020B0609000000000000" pitchFamily="49" charset="-128"/>
              </a:rPr>
              <a:t>国立高専機構 </a:t>
            </a:r>
            <a:r>
              <a:rPr lang="zh-TW" altLang="en-US" dirty="0" smtClean="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田村 崚</a:t>
            </a:r>
            <a:endParaRPr lang="en-US" altLang="ja-JP" dirty="0">
              <a:latin typeface="HGｺﾞｼｯｸM" panose="020B0609000000000000" pitchFamily="49" charset="-128"/>
              <a:ea typeface="HGｺﾞｼｯｸM" panose="020B0609000000000000" pitchFamily="49" charset="-128"/>
            </a:endParaRPr>
          </a:p>
          <a:p>
            <a:r>
              <a:rPr lang="ja-JP" altLang="en-US" dirty="0">
                <a:latin typeface="HGｺﾞｼｯｸM" panose="020B0609000000000000" pitchFamily="49" charset="-128"/>
                <a:ea typeface="HGｺﾞｼｯｸM" panose="020B0609000000000000" pitchFamily="49" charset="-128"/>
              </a:rPr>
              <a:t>国立高専機構 </a:t>
            </a:r>
            <a:r>
              <a:rPr lang="zh-TW" altLang="en-US" dirty="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a:t>
            </a:r>
            <a:r>
              <a:rPr lang="zh-TW" altLang="en-US" dirty="0" smtClean="0">
                <a:latin typeface="HGｺﾞｼｯｸM" panose="020B0609000000000000" pitchFamily="49" charset="-128"/>
                <a:ea typeface="HGｺﾞｼｯｸM" panose="020B0609000000000000" pitchFamily="49" charset="-128"/>
              </a:rPr>
              <a:t>干川</a:t>
            </a:r>
            <a:r>
              <a:rPr lang="ja-JP" altLang="en-US" dirty="0" smtClean="0">
                <a:latin typeface="HGｺﾞｼｯｸM" panose="020B0609000000000000" pitchFamily="49" charset="-128"/>
                <a:ea typeface="HGｺﾞｼｯｸM" panose="020B0609000000000000" pitchFamily="49" charset="-128"/>
              </a:rPr>
              <a:t> </a:t>
            </a:r>
            <a:r>
              <a:rPr lang="zh-TW" altLang="en-US" dirty="0">
                <a:latin typeface="HGｺﾞｼｯｸM" panose="020B0609000000000000" pitchFamily="49" charset="-128"/>
                <a:ea typeface="HGｺﾞｼｯｸM" panose="020B0609000000000000" pitchFamily="49" charset="-128"/>
              </a:rPr>
              <a:t>尚人</a:t>
            </a:r>
          </a:p>
          <a:p>
            <a:r>
              <a:rPr lang="zh-TW" altLang="en-US" dirty="0">
                <a:latin typeface="HGｺﾞｼｯｸM" panose="020B0609000000000000" pitchFamily="49" charset="-128"/>
                <a:ea typeface="HGｺﾞｼｯｸM" panose="020B0609000000000000" pitchFamily="49" charset="-128"/>
              </a:rPr>
              <a:t>千葉大学</a:t>
            </a:r>
            <a:r>
              <a:rPr lang="ja-JP" altLang="en-US" dirty="0">
                <a:latin typeface="HGｺﾞｼｯｸM" panose="020B0609000000000000" pitchFamily="49" charset="-128"/>
                <a:ea typeface="HGｺﾞｼｯｸM" panose="020B0609000000000000" pitchFamily="49" charset="-128"/>
              </a:rPr>
              <a:t> </a:t>
            </a:r>
            <a:r>
              <a:rPr lang="zh-TW" altLang="en-US" dirty="0">
                <a:latin typeface="HGｺﾞｼｯｸM" panose="020B0609000000000000" pitchFamily="49" charset="-128"/>
                <a:ea typeface="HGｺﾞｼｯｸM" panose="020B0609000000000000" pitchFamily="49" charset="-128"/>
              </a:rPr>
              <a:t>伊藤 智義</a:t>
            </a:r>
          </a:p>
          <a:p>
            <a:r>
              <a:rPr lang="zh-TW" altLang="en-US" dirty="0" smtClean="0">
                <a:latin typeface="HGｺﾞｼｯｸM" panose="020B0609000000000000" pitchFamily="49" charset="-128"/>
                <a:ea typeface="HGｺﾞｼｯｸM" panose="020B0609000000000000" pitchFamily="49" charset="-128"/>
              </a:rPr>
              <a:t>千葉</a:t>
            </a:r>
            <a:r>
              <a:rPr lang="zh-TW" altLang="en-US" dirty="0" smtClean="0">
                <a:latin typeface="HGｺﾞｼｯｸM" panose="020B0609000000000000" pitchFamily="49" charset="-128"/>
                <a:ea typeface="HGｺﾞｼｯｸM" panose="020B0609000000000000" pitchFamily="49" charset="-128"/>
              </a:rPr>
              <a:t>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下馬場 </a:t>
            </a:r>
            <a:r>
              <a:rPr lang="zh-TW" altLang="en-US" dirty="0">
                <a:latin typeface="HGｺﾞｼｯｸM" panose="020B0609000000000000" pitchFamily="49" charset="-128"/>
                <a:ea typeface="HGｺﾞｼｯｸM" panose="020B0609000000000000" pitchFamily="49" charset="-128"/>
              </a:rPr>
              <a:t>朋</a:t>
            </a:r>
            <a:r>
              <a:rPr lang="zh-TW" altLang="en-US" dirty="0" smtClean="0">
                <a:latin typeface="HGｺﾞｼｯｸM" panose="020B0609000000000000" pitchFamily="49" charset="-128"/>
                <a:ea typeface="HGｺﾞｼｯｸM" panose="020B0609000000000000" pitchFamily="49" charset="-128"/>
              </a:rPr>
              <a:t>禄</a:t>
            </a:r>
            <a:endParaRPr lang="zh-TW" altLang="en-US" dirty="0">
              <a:latin typeface="HGｺﾞｼｯｸM" panose="020B0609000000000000" pitchFamily="49" charset="-128"/>
              <a:ea typeface="HGｺﾞｼｯｸM" panose="020B0609000000000000" pitchFamily="49" charset="-128"/>
            </a:endParaRPr>
          </a:p>
        </p:txBody>
      </p:sp>
    </p:spTree>
    <p:extLst>
      <p:ext uri="{BB962C8B-B14F-4D97-AF65-F5344CB8AC3E}">
        <p14:creationId xmlns:p14="http://schemas.microsoft.com/office/powerpoint/2010/main" val="2450483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60" name="テキスト ボックス 59"/>
          <p:cNvSpPr txBox="1"/>
          <p:nvPr/>
        </p:nvSpPr>
        <p:spPr>
          <a:xfrm>
            <a:off x="64561" y="843061"/>
            <a:ext cx="5156655" cy="830997"/>
          </a:xfrm>
          <a:prstGeom prst="rect">
            <a:avLst/>
          </a:prstGeom>
          <a:noFill/>
        </p:spPr>
        <p:txBody>
          <a:bodyPr wrap="square" rtlCol="0">
            <a:spAutoFit/>
          </a:bodyPr>
          <a:lstStyle/>
          <a:p>
            <a:pPr algn="ctr"/>
            <a:r>
              <a:rPr kumimoji="1" lang="ja-JP" altLang="en-US" sz="2400" dirty="0" smtClean="0"/>
              <a:t>現在一般的に使われている</a:t>
            </a:r>
            <a:r>
              <a:rPr kumimoji="1" lang="en-US" altLang="ja-JP" sz="2400" dirty="0" smtClean="0"/>
              <a:t/>
            </a:r>
            <a:br>
              <a:rPr kumimoji="1" lang="en-US" altLang="ja-JP" sz="2400" dirty="0" smtClean="0"/>
            </a:br>
            <a:r>
              <a:rPr kumimoji="1" lang="ja-JP" altLang="en-US" sz="2400" dirty="0" smtClean="0"/>
              <a:t>クラウド型のサービスモデル</a:t>
            </a:r>
            <a:endParaRPr kumimoji="1" lang="ja-JP" altLang="en-US" sz="2400" dirty="0"/>
          </a:p>
        </p:txBody>
      </p:sp>
      <p:grpSp>
        <p:nvGrpSpPr>
          <p:cNvPr id="6" name="グループ化 5"/>
          <p:cNvGrpSpPr/>
          <p:nvPr/>
        </p:nvGrpSpPr>
        <p:grpSpPr>
          <a:xfrm>
            <a:off x="-85894" y="1628825"/>
            <a:ext cx="8916030" cy="4996611"/>
            <a:chOff x="-85894" y="1628825"/>
            <a:chExt cx="8916030" cy="4996611"/>
          </a:xfrm>
        </p:grpSpPr>
        <p:grpSp>
          <p:nvGrpSpPr>
            <p:cNvPr id="3" name="グループ化 2"/>
            <p:cNvGrpSpPr/>
            <p:nvPr/>
          </p:nvGrpSpPr>
          <p:grpSpPr>
            <a:xfrm>
              <a:off x="-85894" y="1628825"/>
              <a:ext cx="8916030" cy="4996611"/>
              <a:chOff x="-85894" y="1628825"/>
              <a:chExt cx="8916030" cy="4996611"/>
            </a:xfrm>
          </p:grpSpPr>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矢印コネクタ 47"/>
              <p:cNvCxnSpPr>
                <a:stCxn id="47"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5305098"/>
                <a:ext cx="7185920"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直線矢印コネクタ 78"/>
              <p:cNvCxnSpPr>
                <a:stCxn id="78" idx="0"/>
                <a:endCxn id="46" idx="2"/>
              </p:cNvCxnSpPr>
              <p:nvPr/>
            </p:nvCxnSpPr>
            <p:spPr>
              <a:xfrm flipV="1">
                <a:off x="3940080" y="2848092"/>
                <a:ext cx="432041" cy="18648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82"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p:cNvCxnSpPr>
                <a:stCxn id="82" idx="0"/>
              </p:cNvCxnSpPr>
              <p:nvPr/>
            </p:nvCxnSpPr>
            <p:spPr>
              <a:xfrm flipH="1" flipV="1">
                <a:off x="4529803" y="2831458"/>
                <a:ext cx="710580" cy="1881447"/>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2050" name="Picture 2" descr="町のライン素材（木あり）"/>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テキスト ボックス 28"/>
            <p:cNvSpPr txBox="1"/>
            <p:nvPr/>
          </p:nvSpPr>
          <p:spPr>
            <a:xfrm>
              <a:off x="2415288" y="2361204"/>
              <a:ext cx="1350534" cy="369332"/>
            </a:xfrm>
            <a:prstGeom prst="rect">
              <a:avLst/>
            </a:prstGeom>
            <a:solidFill>
              <a:schemeClr val="bg1"/>
            </a:solidFill>
            <a:ln w="28575">
              <a:solidFill>
                <a:schemeClr val="accent2"/>
              </a:solidFill>
            </a:ln>
          </p:spPr>
          <p:txBody>
            <a:bodyPr wrap="square" rtlCol="0">
              <a:spAutoFit/>
            </a:bodyPr>
            <a:lstStyle/>
            <a:p>
              <a:r>
                <a:rPr lang="ja-JP" altLang="en-US" dirty="0" smtClean="0"/>
                <a:t>計算</a:t>
              </a:r>
              <a:r>
                <a:rPr lang="ja-JP" altLang="en-US" dirty="0"/>
                <a:t>ノード</a:t>
              </a:r>
              <a:endParaRPr kumimoji="1" lang="ja-JP" altLang="en-US" dirty="0"/>
            </a:p>
          </p:txBody>
        </p:sp>
      </p:grpSp>
      <p:sp>
        <p:nvSpPr>
          <p:cNvPr id="4" name="円/楕円 3"/>
          <p:cNvSpPr/>
          <p:nvPr/>
        </p:nvSpPr>
        <p:spPr>
          <a:xfrm>
            <a:off x="3030781" y="5252012"/>
            <a:ext cx="3918020" cy="1415594"/>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5588331" y="4890261"/>
            <a:ext cx="2758356" cy="369332"/>
          </a:xfrm>
          <a:prstGeom prst="rect">
            <a:avLst/>
          </a:prstGeom>
          <a:noFill/>
        </p:spPr>
        <p:txBody>
          <a:bodyPr wrap="square" rtlCol="0">
            <a:spAutoFit/>
          </a:bodyPr>
          <a:lstStyle/>
          <a:p>
            <a:r>
              <a:rPr kumimoji="1" lang="ja-JP" altLang="en-US" dirty="0" smtClean="0"/>
              <a:t>ネットワークカメラ</a:t>
            </a:r>
            <a:r>
              <a:rPr kumimoji="1" lang="en-US" altLang="ja-JP" dirty="0" smtClean="0"/>
              <a:t>(</a:t>
            </a:r>
            <a:r>
              <a:rPr kumimoji="1" lang="en-US" altLang="ja-JP" dirty="0" err="1" smtClean="0"/>
              <a:t>IoT</a:t>
            </a:r>
            <a:r>
              <a:rPr kumimoji="1" lang="en-US" altLang="ja-JP" dirty="0" smtClean="0"/>
              <a:t>)</a:t>
            </a:r>
            <a:endParaRPr kumimoji="1" lang="ja-JP" altLang="en-US" dirty="0"/>
          </a:p>
        </p:txBody>
      </p:sp>
    </p:spTree>
    <p:extLst>
      <p:ext uri="{BB962C8B-B14F-4D97-AF65-F5344CB8AC3E}">
        <p14:creationId xmlns:p14="http://schemas.microsoft.com/office/powerpoint/2010/main" val="39592684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grpSp>
        <p:nvGrpSpPr>
          <p:cNvPr id="10" name="グループ化 9"/>
          <p:cNvGrpSpPr/>
          <p:nvPr/>
        </p:nvGrpSpPr>
        <p:grpSpPr>
          <a:xfrm>
            <a:off x="-85894" y="1019224"/>
            <a:ext cx="8916030" cy="5606213"/>
            <a:chOff x="-85894" y="1019224"/>
            <a:chExt cx="8916030" cy="5606213"/>
          </a:xfrm>
        </p:grpSpPr>
        <p:pic>
          <p:nvPicPr>
            <p:cNvPr id="2050" name="Picture 2" descr="町のライン素材（木あり）"/>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p:cNvGrpSpPr/>
            <p:nvPr/>
          </p:nvGrpSpPr>
          <p:grpSpPr>
            <a:xfrm>
              <a:off x="194734" y="1019224"/>
              <a:ext cx="8423620" cy="5606213"/>
              <a:chOff x="194734" y="1019224"/>
              <a:chExt cx="8423620" cy="5606213"/>
            </a:xfrm>
          </p:grpSpPr>
          <p:sp>
            <p:nvSpPr>
              <p:cNvPr id="42" name="楕円 16"/>
              <p:cNvSpPr/>
              <p:nvPr/>
            </p:nvSpPr>
            <p:spPr>
              <a:xfrm>
                <a:off x="4278216" y="1029363"/>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205223"/>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019224"/>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8" name="直線矢印コネクタ 47"/>
              <p:cNvCxnSpPr/>
              <p:nvPr/>
            </p:nvCxnSpPr>
            <p:spPr>
              <a:xfrm>
                <a:off x="1289370" y="3407918"/>
                <a:ext cx="428822" cy="631372"/>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3627269"/>
                <a:ext cx="7049367"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153519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1400097"/>
                <a:ext cx="330530" cy="609272"/>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p:nvPr/>
            </p:nvCxnSpPr>
            <p:spPr>
              <a:xfrm flipH="1">
                <a:off x="2243905" y="3407918"/>
                <a:ext cx="426903" cy="61740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894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9791"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1666"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4715" y="5498341"/>
                <a:ext cx="922936" cy="922936"/>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194734" y="2471667"/>
                <a:ext cx="3718586" cy="4153770"/>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74"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52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4550" y="3035076"/>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線矢印コネクタ 32"/>
              <p:cNvCxnSpPr/>
              <p:nvPr/>
            </p:nvCxnSpPr>
            <p:spPr>
              <a:xfrm flipV="1">
                <a:off x="2382937" y="2205224"/>
                <a:ext cx="1612477" cy="210986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38"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57357" y="5217196"/>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スマートフォン・スマホ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287" y="3918418"/>
                <a:ext cx="1159449" cy="1159449"/>
              </a:xfrm>
              <a:prstGeom prst="rect">
                <a:avLst/>
              </a:prstGeom>
              <a:noFill/>
              <a:extLst>
                <a:ext uri="{909E8E84-426E-40DD-AFC4-6F175D3DCCD1}">
                  <a14:hiddenFill xmlns:a14="http://schemas.microsoft.com/office/drawing/2010/main">
                    <a:solidFill>
                      <a:srgbClr val="FFFFFF"/>
                    </a:solidFill>
                  </a14:hiddenFill>
                </a:ext>
              </a:extLst>
            </p:spPr>
          </p:pic>
          <p:sp>
            <p:nvSpPr>
              <p:cNvPr id="53" name="楕円 16"/>
              <p:cNvSpPr/>
              <p:nvPr/>
            </p:nvSpPr>
            <p:spPr>
              <a:xfrm>
                <a:off x="339109" y="4918282"/>
                <a:ext cx="1770584" cy="824041"/>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endParaRPr kumimoji="1" lang="en-US" altLang="ja-JP" sz="2000" dirty="0" smtClean="0">
                  <a:ln w="0"/>
                  <a:solidFill>
                    <a:schemeClr val="tx1"/>
                  </a:solidFill>
                  <a:effectLst>
                    <a:outerShdw blurRad="38100" dist="19050" dir="2700000" algn="tl" rotWithShape="0">
                      <a:schemeClr val="dk1">
                        <a:alpha val="40000"/>
                      </a:schemeClr>
                    </a:outerShdw>
                  </a:effectLst>
                </a:endParaRPr>
              </a:p>
              <a:p>
                <a:pPr algn="ctr"/>
                <a:r>
                  <a:rPr kumimoji="1" lang="ja-JP" altLang="en-US" sz="2000" dirty="0" smtClean="0">
                    <a:ln w="0"/>
                    <a:solidFill>
                      <a:schemeClr val="tx1"/>
                    </a:solidFill>
                    <a:effectLst>
                      <a:outerShdw blurRad="38100" dist="19050" dir="2700000" algn="tl" rotWithShape="0">
                        <a:schemeClr val="dk1">
                          <a:alpha val="40000"/>
                        </a:schemeClr>
                      </a:outerShdw>
                    </a:effectLst>
                  </a:rPr>
                  <a:t>顔認識</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7" name="左右矢印 6"/>
              <p:cNvSpPr/>
              <p:nvPr/>
            </p:nvSpPr>
            <p:spPr>
              <a:xfrm>
                <a:off x="2065434" y="4576741"/>
                <a:ext cx="1728277" cy="341577"/>
              </a:xfrm>
              <a:prstGeom prst="leftRightArrow">
                <a:avLst/>
              </a:prstGeom>
              <a:solidFill>
                <a:schemeClr val="accent6"/>
              </a:solidFill>
              <a:ln w="28575">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861790" y="4906151"/>
                <a:ext cx="2135566" cy="369332"/>
              </a:xfrm>
              <a:prstGeom prst="rect">
                <a:avLst/>
              </a:prstGeom>
              <a:noFill/>
            </p:spPr>
            <p:txBody>
              <a:bodyPr wrap="square" rtlCol="0">
                <a:spAutoFit/>
              </a:bodyPr>
              <a:lstStyle/>
              <a:p>
                <a:r>
                  <a:rPr kumimoji="1" lang="ja-JP" altLang="en-US" dirty="0" smtClean="0"/>
                  <a:t>アクセス可能範囲</a:t>
                </a:r>
                <a:endParaRPr kumimoji="1" lang="ja-JP" altLang="en-US" dirty="0"/>
              </a:p>
            </p:txBody>
          </p:sp>
          <p:sp>
            <p:nvSpPr>
              <p:cNvPr id="39" name="テキスト ボックス 38"/>
              <p:cNvSpPr txBox="1"/>
              <p:nvPr/>
            </p:nvSpPr>
            <p:spPr>
              <a:xfrm>
                <a:off x="407556" y="4474081"/>
                <a:ext cx="1353988" cy="374035"/>
              </a:xfrm>
              <a:prstGeom prst="rect">
                <a:avLst/>
              </a:prstGeom>
              <a:solidFill>
                <a:schemeClr val="bg1"/>
              </a:solidFill>
              <a:ln w="28575">
                <a:solidFill>
                  <a:schemeClr val="accent2"/>
                </a:solidFill>
              </a:ln>
            </p:spPr>
            <p:txBody>
              <a:bodyPr wrap="square" rtlCol="0">
                <a:spAutoFit/>
              </a:bodyPr>
              <a:lstStyle/>
              <a:p>
                <a:pPr algn="ctr"/>
                <a:r>
                  <a:rPr kumimoji="1" lang="en-US" altLang="ja-JP" dirty="0" smtClean="0"/>
                  <a:t>LPLC</a:t>
                </a:r>
                <a:r>
                  <a:rPr kumimoji="1" lang="ja-JP" altLang="en-US" dirty="0" smtClean="0"/>
                  <a:t>ノード</a:t>
                </a:r>
                <a:endParaRPr kumimoji="1" lang="ja-JP" altLang="en-US" dirty="0"/>
              </a:p>
            </p:txBody>
          </p:sp>
        </p:grpSp>
      </p:grpSp>
      <p:sp>
        <p:nvSpPr>
          <p:cNvPr id="32" name="テキスト ボックス 31"/>
          <p:cNvSpPr txBox="1"/>
          <p:nvPr/>
        </p:nvSpPr>
        <p:spPr>
          <a:xfrm>
            <a:off x="110772" y="869276"/>
            <a:ext cx="3251808" cy="1384995"/>
          </a:xfrm>
          <a:prstGeom prst="rect">
            <a:avLst/>
          </a:prstGeom>
          <a:noFill/>
        </p:spPr>
        <p:txBody>
          <a:bodyPr wrap="square" rtlCol="0">
            <a:spAutoFit/>
          </a:bodyPr>
          <a:lstStyle/>
          <a:p>
            <a:pPr algn="ctr"/>
            <a:r>
              <a:rPr kumimoji="1" lang="ja-JP" altLang="en-US" sz="2400" dirty="0" smtClean="0"/>
              <a:t>理論提案済み</a:t>
            </a:r>
            <a:r>
              <a:rPr kumimoji="1" lang="en-US" altLang="ja-JP" sz="2400" dirty="0" smtClean="0"/>
              <a:t/>
            </a:r>
            <a:br>
              <a:rPr kumimoji="1" lang="en-US" altLang="ja-JP" sz="2400" dirty="0" smtClean="0"/>
            </a:br>
            <a:r>
              <a:rPr kumimoji="1" lang="en-US" altLang="ja-JP" sz="2400" dirty="0" smtClean="0"/>
              <a:t>LPLC</a:t>
            </a:r>
            <a:r>
              <a:rPr kumimoji="1" lang="ja-JP" altLang="en-US" sz="2400" dirty="0" smtClean="0"/>
              <a:t>モデル</a:t>
            </a:r>
            <a:endParaRPr kumimoji="1" lang="en-US" altLang="ja-JP" sz="2400" dirty="0" smtClean="0"/>
          </a:p>
          <a:p>
            <a:r>
              <a:rPr lang="en-US" altLang="ja-JP" dirty="0"/>
              <a:t>※</a:t>
            </a:r>
            <a:r>
              <a:rPr lang="ja-JP" altLang="ja-JP" dirty="0" smtClean="0"/>
              <a:t>情報</a:t>
            </a:r>
            <a:r>
              <a:rPr lang="ja-JP" altLang="ja-JP" dirty="0"/>
              <a:t>処理学会論文誌</a:t>
            </a:r>
            <a:r>
              <a:rPr lang="ja-JP" altLang="ja-JP" dirty="0" smtClean="0"/>
              <a:t>，</a:t>
            </a:r>
            <a:endParaRPr lang="en-US" altLang="ja-JP" dirty="0" smtClean="0"/>
          </a:p>
          <a:p>
            <a:r>
              <a:rPr lang="en-US" altLang="ja-JP" dirty="0" smtClean="0"/>
              <a:t>vol.59</a:t>
            </a:r>
            <a:r>
              <a:rPr lang="ja-JP" altLang="ja-JP" dirty="0" err="1"/>
              <a:t>，</a:t>
            </a:r>
            <a:r>
              <a:rPr lang="en-US" altLang="ja-JP" dirty="0"/>
              <a:t>No.12</a:t>
            </a:r>
            <a:r>
              <a:rPr lang="ja-JP" altLang="ja-JP" dirty="0" err="1"/>
              <a:t>，</a:t>
            </a:r>
            <a:r>
              <a:rPr lang="en-US" altLang="ja-JP" dirty="0" smtClean="0"/>
              <a:t>pp.2180-2190</a:t>
            </a:r>
            <a:endParaRPr kumimoji="1" lang="ja-JP" altLang="en-US" dirty="0"/>
          </a:p>
        </p:txBody>
      </p:sp>
      <p:sp>
        <p:nvSpPr>
          <p:cNvPr id="34" name="テキスト ボックス 33"/>
          <p:cNvSpPr txBox="1"/>
          <p:nvPr/>
        </p:nvSpPr>
        <p:spPr>
          <a:xfrm>
            <a:off x="5490974" y="3257937"/>
            <a:ext cx="2758356" cy="369332"/>
          </a:xfrm>
          <a:prstGeom prst="rect">
            <a:avLst/>
          </a:prstGeom>
          <a:noFill/>
        </p:spPr>
        <p:txBody>
          <a:bodyPr wrap="square" rtlCol="0">
            <a:spAutoFit/>
          </a:bodyPr>
          <a:lstStyle/>
          <a:p>
            <a:r>
              <a:rPr kumimoji="1" lang="ja-JP" altLang="en-US" dirty="0" smtClean="0"/>
              <a:t>ネットワークカメラ</a:t>
            </a:r>
            <a:r>
              <a:rPr kumimoji="1" lang="en-US" altLang="ja-JP" dirty="0" smtClean="0"/>
              <a:t>(</a:t>
            </a:r>
            <a:r>
              <a:rPr kumimoji="1" lang="en-US" altLang="ja-JP" dirty="0" err="1" smtClean="0"/>
              <a:t>IoT</a:t>
            </a:r>
            <a:r>
              <a:rPr kumimoji="1" lang="en-US" altLang="ja-JP" dirty="0" smtClean="0"/>
              <a:t>)</a:t>
            </a:r>
            <a:endParaRPr kumimoji="1" lang="ja-JP" altLang="en-US" dirty="0"/>
          </a:p>
        </p:txBody>
      </p:sp>
    </p:spTree>
    <p:extLst>
      <p:ext uri="{BB962C8B-B14F-4D97-AF65-F5344CB8AC3E}">
        <p14:creationId xmlns:p14="http://schemas.microsoft.com/office/powerpoint/2010/main" val="32618591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grpSp>
        <p:nvGrpSpPr>
          <p:cNvPr id="10" name="グループ化 9"/>
          <p:cNvGrpSpPr/>
          <p:nvPr/>
        </p:nvGrpSpPr>
        <p:grpSpPr>
          <a:xfrm>
            <a:off x="-85894" y="1019224"/>
            <a:ext cx="8916030" cy="5606213"/>
            <a:chOff x="-85894" y="1019224"/>
            <a:chExt cx="8916030" cy="5606213"/>
          </a:xfrm>
        </p:grpSpPr>
        <p:pic>
          <p:nvPicPr>
            <p:cNvPr id="2050" name="Picture 2" descr="町のライン素材（木あり）"/>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p:cNvGrpSpPr/>
            <p:nvPr/>
          </p:nvGrpSpPr>
          <p:grpSpPr>
            <a:xfrm>
              <a:off x="194734" y="1019224"/>
              <a:ext cx="8423620" cy="5606213"/>
              <a:chOff x="194734" y="1019224"/>
              <a:chExt cx="8423620" cy="5606213"/>
            </a:xfrm>
          </p:grpSpPr>
          <p:sp>
            <p:nvSpPr>
              <p:cNvPr id="42" name="楕円 16"/>
              <p:cNvSpPr/>
              <p:nvPr/>
            </p:nvSpPr>
            <p:spPr>
              <a:xfrm>
                <a:off x="4278216" y="1029363"/>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205223"/>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019224"/>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8" name="直線矢印コネクタ 47"/>
              <p:cNvCxnSpPr/>
              <p:nvPr/>
            </p:nvCxnSpPr>
            <p:spPr>
              <a:xfrm>
                <a:off x="1289370" y="3407918"/>
                <a:ext cx="428822" cy="631372"/>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3627269"/>
                <a:ext cx="7049367"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153519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1400097"/>
                <a:ext cx="330530" cy="609272"/>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p:nvPr/>
            </p:nvCxnSpPr>
            <p:spPr>
              <a:xfrm flipH="1">
                <a:off x="2243905" y="3407918"/>
                <a:ext cx="426903" cy="61740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894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9791"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1666"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4715" y="5498341"/>
                <a:ext cx="922936" cy="922936"/>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194734" y="2471667"/>
                <a:ext cx="3718586" cy="4153770"/>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74"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52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4550" y="3035076"/>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線矢印コネクタ 32"/>
              <p:cNvCxnSpPr/>
              <p:nvPr/>
            </p:nvCxnSpPr>
            <p:spPr>
              <a:xfrm flipV="1">
                <a:off x="2382937" y="2205224"/>
                <a:ext cx="1612477" cy="210986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38"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57357" y="5217196"/>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スマートフォン・スマホ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287" y="3918418"/>
                <a:ext cx="1159449" cy="1159449"/>
              </a:xfrm>
              <a:prstGeom prst="rect">
                <a:avLst/>
              </a:prstGeom>
              <a:noFill/>
              <a:extLst>
                <a:ext uri="{909E8E84-426E-40DD-AFC4-6F175D3DCCD1}">
                  <a14:hiddenFill xmlns:a14="http://schemas.microsoft.com/office/drawing/2010/main">
                    <a:solidFill>
                      <a:srgbClr val="FFFFFF"/>
                    </a:solidFill>
                  </a14:hiddenFill>
                </a:ext>
              </a:extLst>
            </p:spPr>
          </p:pic>
          <p:sp>
            <p:nvSpPr>
              <p:cNvPr id="53" name="楕円 16"/>
              <p:cNvSpPr/>
              <p:nvPr/>
            </p:nvSpPr>
            <p:spPr>
              <a:xfrm>
                <a:off x="339109" y="4918282"/>
                <a:ext cx="1770584" cy="824041"/>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endParaRPr kumimoji="1" lang="en-US" altLang="ja-JP" sz="2000" dirty="0" smtClean="0">
                  <a:ln w="0"/>
                  <a:solidFill>
                    <a:schemeClr val="tx1"/>
                  </a:solidFill>
                  <a:effectLst>
                    <a:outerShdw blurRad="38100" dist="19050" dir="2700000" algn="tl" rotWithShape="0">
                      <a:schemeClr val="dk1">
                        <a:alpha val="40000"/>
                      </a:schemeClr>
                    </a:outerShdw>
                  </a:effectLst>
                </a:endParaRPr>
              </a:p>
              <a:p>
                <a:pPr algn="ctr"/>
                <a:r>
                  <a:rPr kumimoji="1" lang="ja-JP" altLang="en-US" sz="2000" dirty="0" smtClean="0">
                    <a:ln w="0"/>
                    <a:solidFill>
                      <a:schemeClr val="tx1"/>
                    </a:solidFill>
                    <a:effectLst>
                      <a:outerShdw blurRad="38100" dist="19050" dir="2700000" algn="tl" rotWithShape="0">
                        <a:schemeClr val="dk1">
                          <a:alpha val="40000"/>
                        </a:schemeClr>
                      </a:outerShdw>
                    </a:effectLst>
                  </a:rPr>
                  <a:t>顔認識</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7" name="左右矢印 6"/>
              <p:cNvSpPr/>
              <p:nvPr/>
            </p:nvSpPr>
            <p:spPr>
              <a:xfrm>
                <a:off x="2065434" y="4576741"/>
                <a:ext cx="1728277" cy="341577"/>
              </a:xfrm>
              <a:prstGeom prst="leftRightArrow">
                <a:avLst/>
              </a:prstGeom>
              <a:solidFill>
                <a:schemeClr val="accent6"/>
              </a:solidFill>
              <a:ln w="28575">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861790" y="4906151"/>
                <a:ext cx="2135566" cy="369332"/>
              </a:xfrm>
              <a:prstGeom prst="rect">
                <a:avLst/>
              </a:prstGeom>
              <a:noFill/>
            </p:spPr>
            <p:txBody>
              <a:bodyPr wrap="square" rtlCol="0">
                <a:spAutoFit/>
              </a:bodyPr>
              <a:lstStyle/>
              <a:p>
                <a:r>
                  <a:rPr kumimoji="1" lang="ja-JP" altLang="en-US" dirty="0" smtClean="0"/>
                  <a:t>アクセス可能範囲</a:t>
                </a:r>
                <a:endParaRPr kumimoji="1" lang="ja-JP" altLang="en-US" dirty="0"/>
              </a:p>
            </p:txBody>
          </p:sp>
          <p:sp>
            <p:nvSpPr>
              <p:cNvPr id="39" name="テキスト ボックス 38"/>
              <p:cNvSpPr txBox="1"/>
              <p:nvPr/>
            </p:nvSpPr>
            <p:spPr>
              <a:xfrm>
                <a:off x="407556" y="4474081"/>
                <a:ext cx="1353988" cy="374035"/>
              </a:xfrm>
              <a:prstGeom prst="rect">
                <a:avLst/>
              </a:prstGeom>
              <a:solidFill>
                <a:schemeClr val="bg1"/>
              </a:solidFill>
              <a:ln w="28575">
                <a:solidFill>
                  <a:schemeClr val="accent2"/>
                </a:solidFill>
              </a:ln>
            </p:spPr>
            <p:txBody>
              <a:bodyPr wrap="square" rtlCol="0">
                <a:spAutoFit/>
              </a:bodyPr>
              <a:lstStyle/>
              <a:p>
                <a:pPr algn="ctr"/>
                <a:r>
                  <a:rPr kumimoji="1" lang="en-US" altLang="ja-JP" dirty="0" smtClean="0"/>
                  <a:t>LPLC</a:t>
                </a:r>
                <a:r>
                  <a:rPr kumimoji="1" lang="ja-JP" altLang="en-US" dirty="0" smtClean="0"/>
                  <a:t>ノード</a:t>
                </a:r>
                <a:endParaRPr kumimoji="1" lang="ja-JP" altLang="en-US" dirty="0"/>
              </a:p>
            </p:txBody>
          </p:sp>
          <p:sp>
            <p:nvSpPr>
              <p:cNvPr id="32" name="テキスト ボックス 31"/>
              <p:cNvSpPr txBox="1"/>
              <p:nvPr/>
            </p:nvSpPr>
            <p:spPr>
              <a:xfrm>
                <a:off x="5931231" y="4810738"/>
                <a:ext cx="2316007" cy="369332"/>
              </a:xfrm>
              <a:prstGeom prst="rect">
                <a:avLst/>
              </a:prstGeom>
              <a:noFill/>
              <a:ln w="28575">
                <a:solidFill>
                  <a:srgbClr val="FF0000"/>
                </a:solidFill>
              </a:ln>
            </p:spPr>
            <p:txBody>
              <a:bodyPr wrap="square" rtlCol="0">
                <a:spAutoFit/>
              </a:bodyPr>
              <a:lstStyle/>
              <a:p>
                <a:pPr algn="ctr"/>
                <a:r>
                  <a:rPr kumimoji="1" lang="ja-JP" altLang="en-US" dirty="0" smtClean="0"/>
                  <a:t>センシングされない</a:t>
                </a:r>
                <a:endParaRPr kumimoji="1" lang="ja-JP" altLang="en-US" dirty="0"/>
              </a:p>
            </p:txBody>
          </p:sp>
        </p:grpSp>
      </p:grpSp>
      <p:sp>
        <p:nvSpPr>
          <p:cNvPr id="31" name="円/楕円 30"/>
          <p:cNvSpPr/>
          <p:nvPr/>
        </p:nvSpPr>
        <p:spPr>
          <a:xfrm>
            <a:off x="3708545" y="5242530"/>
            <a:ext cx="3622983" cy="1415594"/>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p:cNvSpPr txBox="1"/>
          <p:nvPr/>
        </p:nvSpPr>
        <p:spPr>
          <a:xfrm>
            <a:off x="110772" y="869276"/>
            <a:ext cx="3251808" cy="1384995"/>
          </a:xfrm>
          <a:prstGeom prst="rect">
            <a:avLst/>
          </a:prstGeom>
          <a:noFill/>
        </p:spPr>
        <p:txBody>
          <a:bodyPr wrap="square" rtlCol="0">
            <a:spAutoFit/>
          </a:bodyPr>
          <a:lstStyle/>
          <a:p>
            <a:pPr algn="ctr"/>
            <a:r>
              <a:rPr kumimoji="1" lang="ja-JP" altLang="en-US" sz="2400" dirty="0" smtClean="0"/>
              <a:t>理論提案済み</a:t>
            </a:r>
            <a:r>
              <a:rPr kumimoji="1" lang="en-US" altLang="ja-JP" sz="2400" dirty="0" smtClean="0"/>
              <a:t/>
            </a:r>
            <a:br>
              <a:rPr kumimoji="1" lang="en-US" altLang="ja-JP" sz="2400" dirty="0" smtClean="0"/>
            </a:br>
            <a:r>
              <a:rPr kumimoji="1" lang="en-US" altLang="ja-JP" sz="2400" dirty="0" smtClean="0"/>
              <a:t>LPLC</a:t>
            </a:r>
            <a:r>
              <a:rPr kumimoji="1" lang="ja-JP" altLang="en-US" sz="2400" dirty="0" smtClean="0"/>
              <a:t>モデル</a:t>
            </a:r>
            <a:endParaRPr kumimoji="1" lang="en-US" altLang="ja-JP" sz="2400" dirty="0" smtClean="0"/>
          </a:p>
          <a:p>
            <a:r>
              <a:rPr lang="en-US" altLang="ja-JP" dirty="0"/>
              <a:t>※</a:t>
            </a:r>
            <a:r>
              <a:rPr lang="ja-JP" altLang="ja-JP" dirty="0" smtClean="0"/>
              <a:t>情報</a:t>
            </a:r>
            <a:r>
              <a:rPr lang="ja-JP" altLang="ja-JP" dirty="0"/>
              <a:t>処理学会論文誌</a:t>
            </a:r>
            <a:r>
              <a:rPr lang="ja-JP" altLang="ja-JP" dirty="0" smtClean="0"/>
              <a:t>，</a:t>
            </a:r>
            <a:endParaRPr lang="en-US" altLang="ja-JP" dirty="0" smtClean="0"/>
          </a:p>
          <a:p>
            <a:r>
              <a:rPr lang="en-US" altLang="ja-JP" dirty="0" smtClean="0"/>
              <a:t>vol.59</a:t>
            </a:r>
            <a:r>
              <a:rPr lang="ja-JP" altLang="ja-JP" dirty="0" err="1"/>
              <a:t>，</a:t>
            </a:r>
            <a:r>
              <a:rPr lang="en-US" altLang="ja-JP" dirty="0"/>
              <a:t>No.12</a:t>
            </a:r>
            <a:r>
              <a:rPr lang="ja-JP" altLang="ja-JP" dirty="0" err="1"/>
              <a:t>，</a:t>
            </a:r>
            <a:r>
              <a:rPr lang="en-US" altLang="ja-JP" dirty="0" smtClean="0"/>
              <a:t>pp.2180-2190</a:t>
            </a:r>
            <a:endParaRPr kumimoji="1" lang="ja-JP" altLang="en-US" dirty="0"/>
          </a:p>
        </p:txBody>
      </p:sp>
      <p:sp>
        <p:nvSpPr>
          <p:cNvPr id="37" name="テキスト ボックス 36"/>
          <p:cNvSpPr txBox="1"/>
          <p:nvPr/>
        </p:nvSpPr>
        <p:spPr>
          <a:xfrm>
            <a:off x="5490974" y="3257937"/>
            <a:ext cx="2758356" cy="369332"/>
          </a:xfrm>
          <a:prstGeom prst="rect">
            <a:avLst/>
          </a:prstGeom>
          <a:noFill/>
        </p:spPr>
        <p:txBody>
          <a:bodyPr wrap="square" rtlCol="0">
            <a:spAutoFit/>
          </a:bodyPr>
          <a:lstStyle/>
          <a:p>
            <a:r>
              <a:rPr kumimoji="1" lang="ja-JP" altLang="en-US" dirty="0" smtClean="0"/>
              <a:t>ネットワークカメラ</a:t>
            </a:r>
            <a:r>
              <a:rPr kumimoji="1" lang="en-US" altLang="ja-JP" dirty="0" smtClean="0"/>
              <a:t>(</a:t>
            </a:r>
            <a:r>
              <a:rPr kumimoji="1" lang="en-US" altLang="ja-JP" dirty="0" err="1" smtClean="0"/>
              <a:t>IoT</a:t>
            </a:r>
            <a:r>
              <a:rPr kumimoji="1" lang="en-US" altLang="ja-JP" dirty="0" smtClean="0"/>
              <a:t>)</a:t>
            </a:r>
            <a:endParaRPr kumimoji="1" lang="ja-JP" altLang="en-US" dirty="0"/>
          </a:p>
        </p:txBody>
      </p:sp>
    </p:spTree>
    <p:extLst>
      <p:ext uri="{BB962C8B-B14F-4D97-AF65-F5344CB8AC3E}">
        <p14:creationId xmlns:p14="http://schemas.microsoft.com/office/powerpoint/2010/main" val="22300612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684138" y="879970"/>
            <a:ext cx="8083847" cy="1384995"/>
          </a:xfrm>
          <a:prstGeom prst="rect">
            <a:avLst/>
          </a:prstGeom>
          <a:noFill/>
        </p:spPr>
        <p:txBody>
          <a:bodyPr wrap="square" rtlCol="0">
            <a:spAutoFit/>
          </a:bodyPr>
          <a:lstStyle/>
          <a:p>
            <a:r>
              <a:rPr kumimoji="1" lang="ja-JP" altLang="en-US" sz="2800" dirty="0" smtClean="0"/>
              <a:t>提案済み</a:t>
            </a:r>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lang="ja-JP" altLang="en-US" sz="2800" dirty="0" smtClean="0">
                <a:solidFill>
                  <a:srgbClr val="FF0000"/>
                </a:solidFill>
              </a:rPr>
              <a:t>現実に即した具体的な評価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nvPr>
        </p:nvGraphicFramePr>
        <p:xfrm>
          <a:off x="1268889" y="2356995"/>
          <a:ext cx="7844955" cy="1601542"/>
        </p:xfrm>
        <a:graphic>
          <a:graphicData uri="http://schemas.openxmlformats.org/drawingml/2006/table">
            <a:tbl>
              <a:tblPr/>
              <a:tblGrid>
                <a:gridCol w="2539135">
                  <a:extLst>
                    <a:ext uri="{9D8B030D-6E8A-4147-A177-3AD203B41FA5}">
                      <a16:colId xmlns:a16="http://schemas.microsoft.com/office/drawing/2014/main" val="3933394759"/>
                    </a:ext>
                  </a:extLst>
                </a:gridCol>
                <a:gridCol w="1845503">
                  <a:extLst>
                    <a:ext uri="{9D8B030D-6E8A-4147-A177-3AD203B41FA5}">
                      <a16:colId xmlns:a16="http://schemas.microsoft.com/office/drawing/2014/main" val="2244594169"/>
                    </a:ext>
                  </a:extLst>
                </a:gridCol>
                <a:gridCol w="1845503">
                  <a:extLst>
                    <a:ext uri="{9D8B030D-6E8A-4147-A177-3AD203B41FA5}">
                      <a16:colId xmlns:a16="http://schemas.microsoft.com/office/drawing/2014/main" val="108495943"/>
                    </a:ext>
                  </a:extLst>
                </a:gridCol>
                <a:gridCol w="1614814">
                  <a:extLst>
                    <a:ext uri="{9D8B030D-6E8A-4147-A177-3AD203B41FA5}">
                      <a16:colId xmlns:a16="http://schemas.microsoft.com/office/drawing/2014/main"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1174205"/>
                  </a:ext>
                </a:extLst>
              </a:tr>
              <a:tr h="416661">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689701"/>
                  </a:ext>
                </a:extLst>
              </a:tr>
            </a:tbl>
          </a:graphicData>
        </a:graphic>
      </p:graphicFrame>
      <p:sp>
        <p:nvSpPr>
          <p:cNvPr id="3" name="正方形/長方形 2"/>
          <p:cNvSpPr/>
          <p:nvPr/>
        </p:nvSpPr>
        <p:spPr>
          <a:xfrm>
            <a:off x="7484379" y="2184400"/>
            <a:ext cx="1684867" cy="2006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6024448" y="3984066"/>
            <a:ext cx="3251808" cy="646331"/>
          </a:xfrm>
          <a:prstGeom prst="rect">
            <a:avLst/>
          </a:prstGeom>
          <a:noFill/>
        </p:spPr>
        <p:txBody>
          <a:bodyPr wrap="square" rtlCol="0">
            <a:spAutoFit/>
          </a:bodyPr>
          <a:lstStyle/>
          <a:p>
            <a:r>
              <a:rPr lang="en-US" altLang="ja-JP" dirty="0" smtClean="0"/>
              <a:t>※</a:t>
            </a:r>
            <a:r>
              <a:rPr lang="ja-JP" altLang="ja-JP" dirty="0" smtClean="0"/>
              <a:t>情報</a:t>
            </a:r>
            <a:r>
              <a:rPr lang="ja-JP" altLang="ja-JP" dirty="0"/>
              <a:t>処理学会論文誌</a:t>
            </a:r>
            <a:r>
              <a:rPr lang="ja-JP" altLang="ja-JP" dirty="0" smtClean="0"/>
              <a:t>，</a:t>
            </a:r>
            <a:endParaRPr lang="en-US" altLang="ja-JP" dirty="0" smtClean="0"/>
          </a:p>
          <a:p>
            <a:r>
              <a:rPr lang="en-US" altLang="ja-JP" dirty="0" smtClean="0"/>
              <a:t>vol.59</a:t>
            </a:r>
            <a:r>
              <a:rPr lang="ja-JP" altLang="ja-JP" dirty="0" err="1"/>
              <a:t>，</a:t>
            </a:r>
            <a:r>
              <a:rPr lang="en-US" altLang="ja-JP" dirty="0"/>
              <a:t>No.12</a:t>
            </a:r>
            <a:r>
              <a:rPr lang="ja-JP" altLang="ja-JP" dirty="0" err="1"/>
              <a:t>，</a:t>
            </a:r>
            <a:r>
              <a:rPr lang="en-US" altLang="ja-JP" dirty="0" smtClean="0"/>
              <a:t>pp.2180-2190</a:t>
            </a:r>
            <a:endParaRPr kumimoji="1" lang="ja-JP" altLang="en-US" dirty="0"/>
          </a:p>
        </p:txBody>
      </p:sp>
    </p:spTree>
    <p:extLst>
      <p:ext uri="{BB962C8B-B14F-4D97-AF65-F5344CB8AC3E}">
        <p14:creationId xmlns:p14="http://schemas.microsoft.com/office/powerpoint/2010/main" val="39037126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graphicFrame>
        <p:nvGraphicFramePr>
          <p:cNvPr id="6" name="表 5"/>
          <p:cNvGraphicFramePr>
            <a:graphicFrameLocks noGrp="1"/>
          </p:cNvGraphicFramePr>
          <p:nvPr>
            <p:extLst/>
          </p:nvPr>
        </p:nvGraphicFramePr>
        <p:xfrm>
          <a:off x="1268889" y="2356995"/>
          <a:ext cx="7844955" cy="1601542"/>
        </p:xfrm>
        <a:graphic>
          <a:graphicData uri="http://schemas.openxmlformats.org/drawingml/2006/table">
            <a:tbl>
              <a:tblPr/>
              <a:tblGrid>
                <a:gridCol w="2539135">
                  <a:extLst>
                    <a:ext uri="{9D8B030D-6E8A-4147-A177-3AD203B41FA5}">
                      <a16:colId xmlns:a16="http://schemas.microsoft.com/office/drawing/2014/main" val="3933394759"/>
                    </a:ext>
                  </a:extLst>
                </a:gridCol>
                <a:gridCol w="1845503">
                  <a:extLst>
                    <a:ext uri="{9D8B030D-6E8A-4147-A177-3AD203B41FA5}">
                      <a16:colId xmlns:a16="http://schemas.microsoft.com/office/drawing/2014/main" val="2244594169"/>
                    </a:ext>
                  </a:extLst>
                </a:gridCol>
                <a:gridCol w="1845503">
                  <a:extLst>
                    <a:ext uri="{9D8B030D-6E8A-4147-A177-3AD203B41FA5}">
                      <a16:colId xmlns:a16="http://schemas.microsoft.com/office/drawing/2014/main" val="108495943"/>
                    </a:ext>
                  </a:extLst>
                </a:gridCol>
                <a:gridCol w="1614814">
                  <a:extLst>
                    <a:ext uri="{9D8B030D-6E8A-4147-A177-3AD203B41FA5}">
                      <a16:colId xmlns:a16="http://schemas.microsoft.com/office/drawing/2014/main"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1174205"/>
                  </a:ext>
                </a:extLst>
              </a:tr>
              <a:tr h="416661">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689701"/>
                  </a:ext>
                </a:extLst>
              </a:tr>
            </a:tbl>
          </a:graphicData>
        </a:graphic>
      </p:graphicFrame>
      <p:sp>
        <p:nvSpPr>
          <p:cNvPr id="7" name="正方形/長方形 6"/>
          <p:cNvSpPr/>
          <p:nvPr/>
        </p:nvSpPr>
        <p:spPr>
          <a:xfrm>
            <a:off x="7484379" y="2184400"/>
            <a:ext cx="1684867" cy="2006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024448" y="3984066"/>
            <a:ext cx="3251808" cy="646331"/>
          </a:xfrm>
          <a:prstGeom prst="rect">
            <a:avLst/>
          </a:prstGeom>
          <a:noFill/>
        </p:spPr>
        <p:txBody>
          <a:bodyPr wrap="square" rtlCol="0">
            <a:spAutoFit/>
          </a:bodyPr>
          <a:lstStyle/>
          <a:p>
            <a:r>
              <a:rPr lang="en-US" altLang="ja-JP" dirty="0" smtClean="0"/>
              <a:t>※</a:t>
            </a:r>
            <a:r>
              <a:rPr lang="ja-JP" altLang="ja-JP" dirty="0" smtClean="0"/>
              <a:t>情報</a:t>
            </a:r>
            <a:r>
              <a:rPr lang="ja-JP" altLang="ja-JP" dirty="0"/>
              <a:t>処理学会論文誌</a:t>
            </a:r>
            <a:r>
              <a:rPr lang="ja-JP" altLang="ja-JP" dirty="0" smtClean="0"/>
              <a:t>，</a:t>
            </a:r>
            <a:endParaRPr lang="en-US" altLang="ja-JP" dirty="0" smtClean="0"/>
          </a:p>
          <a:p>
            <a:r>
              <a:rPr lang="en-US" altLang="ja-JP" dirty="0" smtClean="0"/>
              <a:t>vol.59</a:t>
            </a:r>
            <a:r>
              <a:rPr lang="ja-JP" altLang="ja-JP" dirty="0" err="1"/>
              <a:t>，</a:t>
            </a:r>
            <a:r>
              <a:rPr lang="en-US" altLang="ja-JP" dirty="0"/>
              <a:t>No.12</a:t>
            </a:r>
            <a:r>
              <a:rPr lang="ja-JP" altLang="ja-JP" dirty="0" err="1"/>
              <a:t>，</a:t>
            </a:r>
            <a:r>
              <a:rPr lang="en-US" altLang="ja-JP" dirty="0" smtClean="0"/>
              <a:t>pp.2180-2190</a:t>
            </a:r>
            <a:endParaRPr kumimoji="1" lang="ja-JP" altLang="en-US" dirty="0"/>
          </a:p>
        </p:txBody>
      </p:sp>
      <p:sp>
        <p:nvSpPr>
          <p:cNvPr id="10" name="テキスト ボックス 9"/>
          <p:cNvSpPr txBox="1"/>
          <p:nvPr/>
        </p:nvSpPr>
        <p:spPr>
          <a:xfrm>
            <a:off x="684138" y="879970"/>
            <a:ext cx="8083847" cy="1384995"/>
          </a:xfrm>
          <a:prstGeom prst="rect">
            <a:avLst/>
          </a:prstGeom>
          <a:noFill/>
        </p:spPr>
        <p:txBody>
          <a:bodyPr wrap="square" rtlCol="0">
            <a:spAutoFit/>
          </a:bodyPr>
          <a:lstStyle/>
          <a:p>
            <a:r>
              <a:rPr kumimoji="1" lang="ja-JP" altLang="en-US" sz="2800" dirty="0" smtClean="0"/>
              <a:t>提案済み</a:t>
            </a:r>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lang="ja-JP" altLang="en-US" sz="2800" dirty="0" smtClean="0">
                <a:solidFill>
                  <a:srgbClr val="FF0000"/>
                </a:solidFill>
              </a:rPr>
              <a:t>現実に即した具体的な評価</a:t>
            </a:r>
            <a:r>
              <a:rPr lang="ja-JP" altLang="en-US" sz="2800" dirty="0" smtClean="0"/>
              <a:t>には至っていなかった</a:t>
            </a:r>
            <a:endParaRPr kumimoji="1" lang="ja-JP" altLang="en-US" sz="2800" dirty="0"/>
          </a:p>
        </p:txBody>
      </p:sp>
      <p:sp>
        <p:nvSpPr>
          <p:cNvPr id="11" name="円/楕円 14"/>
          <p:cNvSpPr/>
          <p:nvPr/>
        </p:nvSpPr>
        <p:spPr>
          <a:xfrm>
            <a:off x="3107267" y="3214261"/>
            <a:ext cx="4961467" cy="149321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0070C0"/>
                </a:solidFill>
              </a:rPr>
              <a:t>どのサービス提供モデルであればプライバシ保護に力を入れら</a:t>
            </a:r>
            <a:r>
              <a:rPr lang="ja-JP" altLang="en-US" dirty="0">
                <a:solidFill>
                  <a:srgbClr val="0070C0"/>
                </a:solidFill>
              </a:rPr>
              <a:t>れ</a:t>
            </a:r>
            <a:r>
              <a:rPr lang="ja-JP" altLang="en-US" dirty="0" smtClean="0">
                <a:solidFill>
                  <a:srgbClr val="0070C0"/>
                </a:solidFill>
              </a:rPr>
              <a:t>るか，判断がつきにくい</a:t>
            </a:r>
            <a:endParaRPr lang="en-US" altLang="ja-JP" dirty="0" smtClean="0">
              <a:solidFill>
                <a:srgbClr val="0070C0"/>
              </a:solidFill>
            </a:endParaRPr>
          </a:p>
        </p:txBody>
      </p:sp>
    </p:spTree>
    <p:extLst>
      <p:ext uri="{BB962C8B-B14F-4D97-AF65-F5344CB8AC3E}">
        <p14:creationId xmlns:p14="http://schemas.microsoft.com/office/powerpoint/2010/main" val="18091058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12" name="下矢印 11"/>
          <p:cNvSpPr/>
          <p:nvPr/>
        </p:nvSpPr>
        <p:spPr>
          <a:xfrm>
            <a:off x="3344715" y="4227929"/>
            <a:ext cx="728133" cy="86362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円/楕円 12"/>
          <p:cNvSpPr/>
          <p:nvPr/>
        </p:nvSpPr>
        <p:spPr>
          <a:xfrm>
            <a:off x="1426633" y="5091549"/>
            <a:ext cx="6290733" cy="1549400"/>
          </a:xfrm>
          <a:prstGeom prst="ellipse">
            <a:avLst/>
          </a:prstGeom>
          <a:ln w="762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2800" dirty="0" smtClean="0"/>
              <a:t>LPLC</a:t>
            </a:r>
            <a:r>
              <a:rPr kumimoji="1" lang="ja-JP" altLang="en-US" sz="2800" dirty="0" smtClean="0"/>
              <a:t>モデルの能力を</a:t>
            </a:r>
            <a:r>
              <a:rPr kumimoji="1" lang="en-US" altLang="ja-JP" sz="2800" dirty="0" smtClean="0"/>
              <a:t/>
            </a:r>
            <a:br>
              <a:rPr kumimoji="1" lang="en-US" altLang="ja-JP" sz="2800" dirty="0" smtClean="0"/>
            </a:br>
            <a:r>
              <a:rPr kumimoji="1" lang="ja-JP" altLang="en-US" sz="3600" dirty="0" smtClean="0">
                <a:solidFill>
                  <a:srgbClr val="FF0000"/>
                </a:solidFill>
              </a:rPr>
              <a:t>数字</a:t>
            </a:r>
            <a:r>
              <a:rPr kumimoji="1" lang="ja-JP" altLang="en-US" sz="2800" dirty="0" smtClean="0"/>
              <a:t>で評価する</a:t>
            </a:r>
            <a:endParaRPr kumimoji="1" lang="ja-JP" altLang="en-US" sz="2800" dirty="0"/>
          </a:p>
        </p:txBody>
      </p:sp>
      <p:sp>
        <p:nvSpPr>
          <p:cNvPr id="14" name="テキスト ボックス 13"/>
          <p:cNvSpPr txBox="1"/>
          <p:nvPr/>
        </p:nvSpPr>
        <p:spPr>
          <a:xfrm>
            <a:off x="1172633" y="5154537"/>
            <a:ext cx="1761066" cy="369332"/>
          </a:xfrm>
          <a:prstGeom prst="rect">
            <a:avLst/>
          </a:prstGeom>
          <a:solidFill>
            <a:schemeClr val="bg1"/>
          </a:solidFill>
          <a:ln w="38100"/>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dirty="0" smtClean="0"/>
              <a:t>本研究の目的</a:t>
            </a:r>
            <a:endParaRPr kumimoji="1" lang="ja-JP" altLang="en-US" dirty="0"/>
          </a:p>
        </p:txBody>
      </p:sp>
      <p:graphicFrame>
        <p:nvGraphicFramePr>
          <p:cNvPr id="9" name="表 8"/>
          <p:cNvGraphicFramePr>
            <a:graphicFrameLocks noGrp="1"/>
          </p:cNvGraphicFramePr>
          <p:nvPr>
            <p:extLst/>
          </p:nvPr>
        </p:nvGraphicFramePr>
        <p:xfrm>
          <a:off x="1268889" y="2356995"/>
          <a:ext cx="7844955" cy="1601542"/>
        </p:xfrm>
        <a:graphic>
          <a:graphicData uri="http://schemas.openxmlformats.org/drawingml/2006/table">
            <a:tbl>
              <a:tblPr/>
              <a:tblGrid>
                <a:gridCol w="2539135">
                  <a:extLst>
                    <a:ext uri="{9D8B030D-6E8A-4147-A177-3AD203B41FA5}">
                      <a16:colId xmlns:a16="http://schemas.microsoft.com/office/drawing/2014/main" val="3933394759"/>
                    </a:ext>
                  </a:extLst>
                </a:gridCol>
                <a:gridCol w="1845503">
                  <a:extLst>
                    <a:ext uri="{9D8B030D-6E8A-4147-A177-3AD203B41FA5}">
                      <a16:colId xmlns:a16="http://schemas.microsoft.com/office/drawing/2014/main" val="2244594169"/>
                    </a:ext>
                  </a:extLst>
                </a:gridCol>
                <a:gridCol w="1845503">
                  <a:extLst>
                    <a:ext uri="{9D8B030D-6E8A-4147-A177-3AD203B41FA5}">
                      <a16:colId xmlns:a16="http://schemas.microsoft.com/office/drawing/2014/main" val="108495943"/>
                    </a:ext>
                  </a:extLst>
                </a:gridCol>
                <a:gridCol w="1614814">
                  <a:extLst>
                    <a:ext uri="{9D8B030D-6E8A-4147-A177-3AD203B41FA5}">
                      <a16:colId xmlns:a16="http://schemas.microsoft.com/office/drawing/2014/main"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1174205"/>
                  </a:ext>
                </a:extLst>
              </a:tr>
              <a:tr h="416661">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689701"/>
                  </a:ext>
                </a:extLst>
              </a:tr>
            </a:tbl>
          </a:graphicData>
        </a:graphic>
      </p:graphicFrame>
      <p:sp>
        <p:nvSpPr>
          <p:cNvPr id="11" name="正方形/長方形 10"/>
          <p:cNvSpPr/>
          <p:nvPr/>
        </p:nvSpPr>
        <p:spPr>
          <a:xfrm>
            <a:off x="7484379" y="2184400"/>
            <a:ext cx="1684867" cy="2006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024448" y="3984066"/>
            <a:ext cx="3251808" cy="646331"/>
          </a:xfrm>
          <a:prstGeom prst="rect">
            <a:avLst/>
          </a:prstGeom>
          <a:noFill/>
        </p:spPr>
        <p:txBody>
          <a:bodyPr wrap="square" rtlCol="0">
            <a:spAutoFit/>
          </a:bodyPr>
          <a:lstStyle/>
          <a:p>
            <a:r>
              <a:rPr lang="en-US" altLang="ja-JP" dirty="0" smtClean="0"/>
              <a:t>※</a:t>
            </a:r>
            <a:r>
              <a:rPr lang="ja-JP" altLang="ja-JP" dirty="0" smtClean="0"/>
              <a:t>情報</a:t>
            </a:r>
            <a:r>
              <a:rPr lang="ja-JP" altLang="ja-JP" dirty="0"/>
              <a:t>処理学会論文誌</a:t>
            </a:r>
            <a:r>
              <a:rPr lang="ja-JP" altLang="ja-JP" dirty="0" smtClean="0"/>
              <a:t>，</a:t>
            </a:r>
            <a:endParaRPr lang="en-US" altLang="ja-JP" dirty="0" smtClean="0"/>
          </a:p>
          <a:p>
            <a:r>
              <a:rPr lang="en-US" altLang="ja-JP" dirty="0" smtClean="0"/>
              <a:t>vol.59</a:t>
            </a:r>
            <a:r>
              <a:rPr lang="ja-JP" altLang="ja-JP" dirty="0" err="1"/>
              <a:t>，</a:t>
            </a:r>
            <a:r>
              <a:rPr lang="en-US" altLang="ja-JP" dirty="0"/>
              <a:t>No.12</a:t>
            </a:r>
            <a:r>
              <a:rPr lang="ja-JP" altLang="ja-JP" dirty="0" err="1"/>
              <a:t>，</a:t>
            </a:r>
            <a:r>
              <a:rPr lang="en-US" altLang="ja-JP" dirty="0" smtClean="0"/>
              <a:t>pp.2180-2190</a:t>
            </a:r>
            <a:endParaRPr kumimoji="1" lang="ja-JP" altLang="en-US" dirty="0"/>
          </a:p>
        </p:txBody>
      </p:sp>
      <p:sp>
        <p:nvSpPr>
          <p:cNvPr id="15" name="円/楕円 14"/>
          <p:cNvSpPr/>
          <p:nvPr/>
        </p:nvSpPr>
        <p:spPr>
          <a:xfrm>
            <a:off x="3107267" y="3214261"/>
            <a:ext cx="4961467" cy="149321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rgbClr val="0070C0"/>
                </a:solidFill>
              </a:rPr>
              <a:t>どのサービス提供モデルであればプライバシ保護に力を入れら</a:t>
            </a:r>
            <a:r>
              <a:rPr lang="ja-JP" altLang="en-US" dirty="0">
                <a:solidFill>
                  <a:srgbClr val="0070C0"/>
                </a:solidFill>
              </a:rPr>
              <a:t>れ</a:t>
            </a:r>
            <a:r>
              <a:rPr lang="ja-JP" altLang="en-US" dirty="0" smtClean="0">
                <a:solidFill>
                  <a:srgbClr val="0070C0"/>
                </a:solidFill>
              </a:rPr>
              <a:t>るか，判断がつきにくい</a:t>
            </a:r>
            <a:endParaRPr lang="en-US" altLang="ja-JP" dirty="0" smtClean="0">
              <a:solidFill>
                <a:srgbClr val="0070C0"/>
              </a:solidFill>
            </a:endParaRPr>
          </a:p>
        </p:txBody>
      </p:sp>
      <p:sp>
        <p:nvSpPr>
          <p:cNvPr id="16" name="テキスト ボックス 15"/>
          <p:cNvSpPr txBox="1"/>
          <p:nvPr/>
        </p:nvSpPr>
        <p:spPr>
          <a:xfrm>
            <a:off x="684138" y="879970"/>
            <a:ext cx="8083847" cy="1384995"/>
          </a:xfrm>
          <a:prstGeom prst="rect">
            <a:avLst/>
          </a:prstGeom>
          <a:noFill/>
        </p:spPr>
        <p:txBody>
          <a:bodyPr wrap="square" rtlCol="0">
            <a:spAutoFit/>
          </a:bodyPr>
          <a:lstStyle/>
          <a:p>
            <a:r>
              <a:rPr kumimoji="1" lang="ja-JP" altLang="en-US" sz="2800" dirty="0" smtClean="0"/>
              <a:t>提案済み</a:t>
            </a:r>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lang="ja-JP" altLang="en-US" sz="2800" dirty="0" smtClean="0">
                <a:solidFill>
                  <a:srgbClr val="FF0000"/>
                </a:solidFill>
              </a:rPr>
              <a:t>現実に即した具体的な評価</a:t>
            </a:r>
            <a:r>
              <a:rPr lang="ja-JP" altLang="en-US" sz="2800" dirty="0" smtClean="0"/>
              <a:t>には至っていなかった</a:t>
            </a:r>
            <a:endParaRPr kumimoji="1" lang="ja-JP" altLang="en-US" sz="2800" dirty="0"/>
          </a:p>
        </p:txBody>
      </p:sp>
    </p:spTree>
    <p:extLst>
      <p:ext uri="{BB962C8B-B14F-4D97-AF65-F5344CB8AC3E}">
        <p14:creationId xmlns:p14="http://schemas.microsoft.com/office/powerpoint/2010/main" val="4493556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これまで</a:t>
            </a:r>
            <a:r>
              <a:rPr lang="ja-JP" altLang="en-US" dirty="0"/>
              <a:t>の</a:t>
            </a:r>
            <a:r>
              <a:rPr lang="ja-JP" altLang="en-US" dirty="0" smtClean="0"/>
              <a:t>研究，</a:t>
            </a:r>
            <a:r>
              <a:rPr kumimoji="1" lang="ja-JP" altLang="en-US" dirty="0" smtClean="0"/>
              <a:t>数理モデル</a:t>
            </a:r>
            <a:endParaRPr kumimoji="1" lang="ja-JP" altLang="en-US" dirty="0"/>
          </a:p>
        </p:txBody>
      </p:sp>
      <p:sp>
        <p:nvSpPr>
          <p:cNvPr id="3" name="テキスト ボックス 2"/>
          <p:cNvSpPr txBox="1"/>
          <p:nvPr/>
        </p:nvSpPr>
        <p:spPr>
          <a:xfrm>
            <a:off x="3415671" y="6230066"/>
            <a:ext cx="2596849" cy="338554"/>
          </a:xfrm>
          <a:prstGeom prst="rect">
            <a:avLst/>
          </a:prstGeom>
          <a:noFill/>
        </p:spPr>
        <p:txBody>
          <a:bodyPr wrap="square" rtlCol="0">
            <a:spAutoFit/>
          </a:bodyPr>
          <a:lstStyle/>
          <a:p>
            <a:r>
              <a:rPr kumimoji="1" lang="ja-JP" altLang="en-US" sz="1600" dirty="0" smtClean="0">
                <a:ea typeface="ＭＳ Ｐゴシック" panose="020B0600070205080204" pitchFamily="50" charset="-128"/>
              </a:rPr>
              <a:t>図</a:t>
            </a:r>
            <a:r>
              <a:rPr kumimoji="1" lang="en-US" altLang="ja-JP" sz="1600" dirty="0" smtClean="0">
                <a:ea typeface="ＭＳ Ｐゴシック" panose="020B0600070205080204" pitchFamily="50" charset="-128"/>
              </a:rPr>
              <a:t>2.</a:t>
            </a:r>
            <a:r>
              <a:rPr lang="ja-JP" altLang="en-US" sz="1600" dirty="0" smtClean="0">
                <a:ea typeface="ＭＳ Ｐゴシック" panose="020B0600070205080204" pitchFamily="50" charset="-128"/>
              </a:rPr>
              <a:t>モデル化のイメージ</a:t>
            </a:r>
            <a:endParaRPr kumimoji="1" lang="ja-JP" altLang="en-US" sz="1600" dirty="0">
              <a:ea typeface="ＭＳ Ｐゴシック" panose="020B0600070205080204" pitchFamily="50" charset="-128"/>
            </a:endParaRPr>
          </a:p>
        </p:txBody>
      </p:sp>
      <p:sp>
        <p:nvSpPr>
          <p:cNvPr id="4" name="右矢印 3"/>
          <p:cNvSpPr/>
          <p:nvPr/>
        </p:nvSpPr>
        <p:spPr>
          <a:xfrm>
            <a:off x="2632925" y="2599803"/>
            <a:ext cx="665551" cy="434673"/>
          </a:xfrm>
          <a:prstGeom prst="rightArrow">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200">
              <a:latin typeface="Times New Roman" panose="02020603050405020304" pitchFamily="18" charset="0"/>
              <a:ea typeface="ＭＳ Ｐゴシック" panose="020B0600070205080204" pitchFamily="50" charset="-128"/>
            </a:endParaRPr>
          </a:p>
        </p:txBody>
      </p:sp>
      <p:sp>
        <p:nvSpPr>
          <p:cNvPr id="5" name="曲折矢印 4"/>
          <p:cNvSpPr/>
          <p:nvPr/>
        </p:nvSpPr>
        <p:spPr>
          <a:xfrm rot="5400000">
            <a:off x="5981732" y="2196277"/>
            <a:ext cx="855529" cy="1715439"/>
          </a:xfrm>
          <a:prstGeom prst="bentArrow">
            <a:avLst>
              <a:gd name="adj1" fmla="val 32872"/>
              <a:gd name="adj2" fmla="val 42428"/>
              <a:gd name="adj3" fmla="val 25000"/>
              <a:gd name="adj4" fmla="val 52102"/>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200">
              <a:solidFill>
                <a:schemeClr val="tx1"/>
              </a:solidFill>
            </a:endParaRPr>
          </a:p>
        </p:txBody>
      </p:sp>
      <p:pic>
        <p:nvPicPr>
          <p:cNvPr id="6" name="図 5"/>
          <p:cNvPicPr>
            <a:picLocks noChangeAspect="1"/>
          </p:cNvPicPr>
          <p:nvPr/>
        </p:nvPicPr>
        <p:blipFill>
          <a:blip r:embed="rId2"/>
          <a:stretch>
            <a:fillRect/>
          </a:stretch>
        </p:blipFill>
        <p:spPr>
          <a:xfrm>
            <a:off x="3283567" y="1275959"/>
            <a:ext cx="2415259" cy="1882838"/>
          </a:xfrm>
          <a:prstGeom prst="rect">
            <a:avLst/>
          </a:prstGeom>
        </p:spPr>
      </p:pic>
      <p:sp>
        <p:nvSpPr>
          <p:cNvPr id="7" name="テキスト ボックス 6"/>
          <p:cNvSpPr txBox="1"/>
          <p:nvPr/>
        </p:nvSpPr>
        <p:spPr>
          <a:xfrm>
            <a:off x="2840704" y="6013181"/>
            <a:ext cx="784617" cy="400110"/>
          </a:xfrm>
          <a:prstGeom prst="rect">
            <a:avLst/>
          </a:prstGeom>
          <a:noFill/>
        </p:spPr>
        <p:txBody>
          <a:bodyPr wrap="square" rtlCol="0">
            <a:spAutoFit/>
          </a:bodyPr>
          <a:lstStyle/>
          <a:p>
            <a:r>
              <a:rPr kumimoji="1" lang="en-US" altLang="ja-JP" sz="2000" dirty="0" smtClean="0">
                <a:ea typeface="ＭＳ Ｐゴシック" panose="020B0600070205080204" pitchFamily="50" charset="-128"/>
              </a:rPr>
              <a:t>(c)</a:t>
            </a:r>
            <a:endParaRPr kumimoji="1" lang="ja-JP" altLang="en-US" sz="2000" dirty="0">
              <a:ea typeface="ＭＳ Ｐゴシック" panose="020B0600070205080204" pitchFamily="50" charset="-128"/>
            </a:endParaRPr>
          </a:p>
        </p:txBody>
      </p:sp>
      <p:grpSp>
        <p:nvGrpSpPr>
          <p:cNvPr id="8" name="グループ化 7"/>
          <p:cNvGrpSpPr/>
          <p:nvPr/>
        </p:nvGrpSpPr>
        <p:grpSpPr>
          <a:xfrm>
            <a:off x="3288958" y="1069829"/>
            <a:ext cx="2394436" cy="2460893"/>
            <a:chOff x="3901758" y="11010254"/>
            <a:chExt cx="3015940" cy="3099646"/>
          </a:xfrm>
        </p:grpSpPr>
        <p:sp>
          <p:nvSpPr>
            <p:cNvPr id="9" name="テキスト ボックス 8"/>
            <p:cNvSpPr txBox="1"/>
            <p:nvPr/>
          </p:nvSpPr>
          <p:spPr>
            <a:xfrm>
              <a:off x="5118044" y="13605937"/>
              <a:ext cx="988274" cy="503963"/>
            </a:xfrm>
            <a:prstGeom prst="rect">
              <a:avLst/>
            </a:prstGeom>
            <a:noFill/>
          </p:spPr>
          <p:txBody>
            <a:bodyPr wrap="square" rtlCol="0">
              <a:spAutoFit/>
            </a:bodyPr>
            <a:lstStyle/>
            <a:p>
              <a:r>
                <a:rPr kumimoji="1" lang="en-US" altLang="ja-JP" sz="2000" dirty="0" smtClean="0">
                  <a:ea typeface="ＭＳ Ｐゴシック" panose="020B0600070205080204" pitchFamily="50" charset="-128"/>
                </a:rPr>
                <a:t>(b)</a:t>
              </a:r>
              <a:endParaRPr kumimoji="1" lang="ja-JP" altLang="en-US" sz="2000" dirty="0">
                <a:ea typeface="ＭＳ Ｐゴシック" panose="020B0600070205080204" pitchFamily="50" charset="-128"/>
              </a:endParaRPr>
            </a:p>
          </p:txBody>
        </p:sp>
        <p:grpSp>
          <p:nvGrpSpPr>
            <p:cNvPr id="10" name="グループ化 9"/>
            <p:cNvGrpSpPr/>
            <p:nvPr/>
          </p:nvGrpSpPr>
          <p:grpSpPr>
            <a:xfrm>
              <a:off x="3901758" y="11010254"/>
              <a:ext cx="3015940" cy="2536704"/>
              <a:chOff x="11606853" y="14952313"/>
              <a:chExt cx="8700907" cy="7318321"/>
            </a:xfrm>
          </p:grpSpPr>
          <p:pic>
            <p:nvPicPr>
              <p:cNvPr id="11"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1737" y="18091720"/>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67306" y="20962971"/>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39984" y="21045839"/>
                <a:ext cx="1312865" cy="12247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監視カメラ・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51230" y="19257199"/>
                <a:ext cx="956530" cy="9565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監視カメラ・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1606853" y="16444934"/>
                <a:ext cx="933113" cy="9331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監視カメラ・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360288" y="15497169"/>
                <a:ext cx="990942" cy="9909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手をあげて横断歩道を渡る小学生のイラスト"/>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97689" y="16911486"/>
                <a:ext cx="1622515" cy="16225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上京したての人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885254" y="14952313"/>
                <a:ext cx="1491269" cy="149126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 name="グループ化 18"/>
          <p:cNvGrpSpPr/>
          <p:nvPr/>
        </p:nvGrpSpPr>
        <p:grpSpPr>
          <a:xfrm>
            <a:off x="1032134" y="1172277"/>
            <a:ext cx="2160029" cy="2352453"/>
            <a:chOff x="881348" y="10712963"/>
            <a:chExt cx="2720690" cy="3264317"/>
          </a:xfrm>
        </p:grpSpPr>
        <p:sp>
          <p:nvSpPr>
            <p:cNvPr id="20" name="テキスト ボックス 19"/>
            <p:cNvSpPr txBox="1"/>
            <p:nvPr/>
          </p:nvSpPr>
          <p:spPr>
            <a:xfrm>
              <a:off x="1848588" y="13422078"/>
              <a:ext cx="988274" cy="555202"/>
            </a:xfrm>
            <a:prstGeom prst="rect">
              <a:avLst/>
            </a:prstGeom>
            <a:noFill/>
          </p:spPr>
          <p:txBody>
            <a:bodyPr wrap="square" rtlCol="0">
              <a:spAutoFit/>
            </a:bodyPr>
            <a:lstStyle/>
            <a:p>
              <a:r>
                <a:rPr kumimoji="1" lang="en-US" altLang="ja-JP" sz="2000" dirty="0" smtClean="0">
                  <a:ea typeface="ＭＳ Ｐゴシック" panose="020B0600070205080204" pitchFamily="50" charset="-128"/>
                </a:rPr>
                <a:t>(a)</a:t>
              </a:r>
              <a:endParaRPr kumimoji="1" lang="ja-JP" altLang="en-US" sz="2000" dirty="0">
                <a:ea typeface="ＭＳ Ｐゴシック" panose="020B0600070205080204" pitchFamily="50" charset="-128"/>
              </a:endParaRPr>
            </a:p>
          </p:txBody>
        </p:sp>
        <p:grpSp>
          <p:nvGrpSpPr>
            <p:cNvPr id="21" name="グループ化 20"/>
            <p:cNvGrpSpPr/>
            <p:nvPr/>
          </p:nvGrpSpPr>
          <p:grpSpPr>
            <a:xfrm>
              <a:off x="881348" y="10712963"/>
              <a:ext cx="2720690" cy="2794124"/>
              <a:chOff x="4076719" y="21602185"/>
              <a:chExt cx="6680077" cy="6860381"/>
            </a:xfrm>
          </p:grpSpPr>
          <p:grpSp>
            <p:nvGrpSpPr>
              <p:cNvPr id="22" name="グループ化 21"/>
              <p:cNvGrpSpPr/>
              <p:nvPr/>
            </p:nvGrpSpPr>
            <p:grpSpPr>
              <a:xfrm>
                <a:off x="4076719" y="21602188"/>
                <a:ext cx="6680077" cy="6860378"/>
                <a:chOff x="11324298" y="21372790"/>
                <a:chExt cx="6680074" cy="6860377"/>
              </a:xfrm>
            </p:grpSpPr>
            <p:sp>
              <p:nvSpPr>
                <p:cNvPr id="31" name="円/楕円 117"/>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200"/>
                </a:p>
              </p:txBody>
            </p:sp>
            <p:sp>
              <p:nvSpPr>
                <p:cNvPr id="32" name="正方形/長方形 31"/>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200"/>
                </a:p>
              </p:txBody>
            </p:sp>
            <p:sp>
              <p:nvSpPr>
                <p:cNvPr id="33" name="正方形/長方形 32"/>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200"/>
                </a:p>
              </p:txBody>
            </p:sp>
            <p:sp>
              <p:nvSpPr>
                <p:cNvPr id="34" name="正方形/長方形 33"/>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200"/>
                </a:p>
              </p:txBody>
            </p:sp>
          </p:grpSp>
          <p:pic>
            <p:nvPicPr>
              <p:cNvPr id="23"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8815" y="24802987"/>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上京したての人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77602" y="21602185"/>
                <a:ext cx="2048229" cy="204823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7379" y="21914775"/>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4210048" y="23776563"/>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35800" y="24003617"/>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手をあげて横断歩道を渡る小学生のイラス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94440" y="22923972"/>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05501" y="26180328"/>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https://2.bp.blogspot.com/-gwj84W9hV3U/V2vXpp8q23I/AAAAAAAA74E/ufde3GpkI-wmJ1MCHX1awIOrJ5NKxL5KQCLcB/s800/building_house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16758" y="25456930"/>
                <a:ext cx="2145481" cy="200155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5" name="正方形/長方形 34"/>
          <p:cNvSpPr/>
          <p:nvPr/>
        </p:nvSpPr>
        <p:spPr>
          <a:xfrm>
            <a:off x="870857" y="3572759"/>
            <a:ext cx="7306025" cy="2455779"/>
          </a:xfrm>
          <a:prstGeom prst="rect">
            <a:avLst/>
          </a:prstGeom>
          <a:noFill/>
          <a:ln w="38100">
            <a:solidFill>
              <a:srgbClr val="FF6F1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36" name="グループ化 35"/>
          <p:cNvGrpSpPr/>
          <p:nvPr/>
        </p:nvGrpSpPr>
        <p:grpSpPr>
          <a:xfrm>
            <a:off x="5847148" y="1219768"/>
            <a:ext cx="3188850" cy="1892367"/>
            <a:chOff x="6771600" y="10991553"/>
            <a:chExt cx="3777277" cy="1989860"/>
          </a:xfrm>
        </p:grpSpPr>
        <p:sp>
          <p:nvSpPr>
            <p:cNvPr id="37" name="テキスト ボックス 36"/>
            <p:cNvSpPr txBox="1"/>
            <p:nvPr/>
          </p:nvSpPr>
          <p:spPr>
            <a:xfrm>
              <a:off x="6792528" y="10991553"/>
              <a:ext cx="3756349" cy="1581650"/>
            </a:xfrm>
            <a:prstGeom prst="roundRect">
              <a:avLst/>
            </a:prstGeom>
            <a:ln>
              <a:solidFill>
                <a:srgbClr val="FF6F1F"/>
              </a:solidFill>
              <a:round/>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kumimoji="1" lang="ja-JP" altLang="en-US" sz="1400" dirty="0"/>
            </a:p>
          </p:txBody>
        </p:sp>
        <p:sp>
          <p:nvSpPr>
            <p:cNvPr id="38" name="テキスト ボックス 37"/>
            <p:cNvSpPr txBox="1"/>
            <p:nvPr/>
          </p:nvSpPr>
          <p:spPr>
            <a:xfrm>
              <a:off x="6771600" y="11131116"/>
              <a:ext cx="3611860" cy="1850297"/>
            </a:xfrm>
            <a:prstGeom prst="rect">
              <a:avLst/>
            </a:prstGeom>
            <a:noFill/>
          </p:spPr>
          <p:txBody>
            <a:bodyPr wrap="square" rtlCol="0">
              <a:spAutoFit/>
            </a:bodyPr>
            <a:lstStyle/>
            <a:p>
              <a:r>
                <a:rPr lang="ja-JP" altLang="en-US" sz="1600" dirty="0"/>
                <a:t>人</a:t>
              </a:r>
              <a:r>
                <a:rPr lang="ja-JP" altLang="en-US" sz="1600" dirty="0" smtClean="0"/>
                <a:t>がマス上</a:t>
              </a:r>
              <a:r>
                <a:rPr lang="ja-JP" altLang="en-US" sz="1600" dirty="0"/>
                <a:t>にいる時間</a:t>
              </a:r>
              <a:r>
                <a:rPr lang="ja-JP" altLang="en-US" sz="1600" dirty="0" smtClean="0"/>
                <a:t>やカメラが有効な範囲などで</a:t>
              </a:r>
              <a:r>
                <a:rPr lang="ja-JP" altLang="en-US" sz="1600" dirty="0"/>
                <a:t>行列を生成する．</a:t>
              </a:r>
              <a:endParaRPr lang="en-US" altLang="ja-JP" sz="1600" dirty="0"/>
            </a:p>
            <a:p>
              <a:r>
                <a:rPr lang="ja-JP" altLang="en-US" sz="1600" dirty="0"/>
                <a:t>対象者</a:t>
              </a:r>
              <a:r>
                <a:rPr lang="ja-JP" altLang="en-US" sz="1600" dirty="0" smtClean="0"/>
                <a:t>と非対象者で</a:t>
              </a:r>
              <a:r>
                <a:rPr lang="ja-JP" altLang="en-US" sz="1600" dirty="0"/>
                <a:t>行列の種類を分けている．</a:t>
              </a:r>
            </a:p>
          </p:txBody>
        </p:sp>
      </p:grpSp>
      <p:sp>
        <p:nvSpPr>
          <p:cNvPr id="39" name="テキスト ボックス 38"/>
          <p:cNvSpPr txBox="1"/>
          <p:nvPr/>
        </p:nvSpPr>
        <p:spPr>
          <a:xfrm>
            <a:off x="1652661" y="5541286"/>
            <a:ext cx="937115" cy="400110"/>
          </a:xfrm>
          <a:prstGeom prst="rect">
            <a:avLst/>
          </a:prstGeom>
          <a:noFill/>
        </p:spPr>
        <p:txBody>
          <a:bodyPr wrap="square" rtlCol="0">
            <a:spAutoFit/>
          </a:bodyPr>
          <a:lstStyle/>
          <a:p>
            <a:r>
              <a:rPr kumimoji="1" lang="ja-JP" altLang="en-US" sz="2000" dirty="0" smtClean="0">
                <a:ea typeface="ＭＳ Ｐゴシック" panose="020B0600070205080204" pitchFamily="50" charset="-128"/>
              </a:rPr>
              <a:t>行列</a:t>
            </a:r>
            <a:r>
              <a:rPr kumimoji="1" lang="en-US" altLang="ja-JP" sz="2000" dirty="0" smtClean="0">
                <a:ea typeface="ＭＳ Ｐゴシック" panose="020B0600070205080204" pitchFamily="50" charset="-128"/>
              </a:rPr>
              <a:t>C</a:t>
            </a:r>
            <a:endParaRPr kumimoji="1" lang="ja-JP" altLang="en-US" sz="2000" dirty="0">
              <a:ea typeface="ＭＳ Ｐゴシック" panose="020B0600070205080204" pitchFamily="50" charset="-128"/>
            </a:endParaRPr>
          </a:p>
        </p:txBody>
      </p:sp>
      <p:sp>
        <p:nvSpPr>
          <p:cNvPr id="40" name="テキスト ボックス 39"/>
          <p:cNvSpPr txBox="1"/>
          <p:nvPr/>
        </p:nvSpPr>
        <p:spPr>
          <a:xfrm>
            <a:off x="6412408" y="5547489"/>
            <a:ext cx="1058929" cy="400110"/>
          </a:xfrm>
          <a:prstGeom prst="rect">
            <a:avLst/>
          </a:prstGeom>
          <a:noFill/>
        </p:spPr>
        <p:txBody>
          <a:bodyPr wrap="square" rtlCol="0">
            <a:spAutoFit/>
          </a:bodyPr>
          <a:lstStyle/>
          <a:p>
            <a:r>
              <a:rPr kumimoji="1" lang="ja-JP" altLang="en-US" sz="2000" dirty="0" smtClean="0">
                <a:ea typeface="ＭＳ Ｐゴシック" panose="020B0600070205080204" pitchFamily="50" charset="-128"/>
              </a:rPr>
              <a:t>行列</a:t>
            </a:r>
            <a:r>
              <a:rPr kumimoji="1" lang="en-US" altLang="ja-JP" sz="2000" dirty="0" smtClean="0">
                <a:ea typeface="ＭＳ Ｐゴシック" panose="020B0600070205080204" pitchFamily="50" charset="-128"/>
              </a:rPr>
              <a:t>H</a:t>
            </a:r>
            <a:endParaRPr kumimoji="1" lang="ja-JP" altLang="en-US" sz="2000" dirty="0">
              <a:ea typeface="ＭＳ Ｐゴシック" panose="020B0600070205080204" pitchFamily="50" charset="-128"/>
            </a:endParaRPr>
          </a:p>
        </p:txBody>
      </p:sp>
      <p:sp>
        <p:nvSpPr>
          <p:cNvPr id="41" name="テキスト ボックス 40"/>
          <p:cNvSpPr txBox="1"/>
          <p:nvPr/>
        </p:nvSpPr>
        <p:spPr>
          <a:xfrm>
            <a:off x="4108836" y="5541286"/>
            <a:ext cx="937115" cy="400110"/>
          </a:xfrm>
          <a:prstGeom prst="rect">
            <a:avLst/>
          </a:prstGeom>
          <a:noFill/>
        </p:spPr>
        <p:txBody>
          <a:bodyPr wrap="square" rtlCol="0">
            <a:spAutoFit/>
          </a:bodyPr>
          <a:lstStyle/>
          <a:p>
            <a:r>
              <a:rPr kumimoji="1" lang="ja-JP" altLang="en-US" sz="2000" dirty="0" smtClean="0">
                <a:ea typeface="ＭＳ Ｐゴシック" panose="020B0600070205080204" pitchFamily="50" charset="-128"/>
              </a:rPr>
              <a:t>行列</a:t>
            </a:r>
            <a:r>
              <a:rPr kumimoji="1" lang="en-US" altLang="ja-JP" sz="2000" dirty="0" smtClean="0">
                <a:ea typeface="ＭＳ Ｐゴシック" panose="020B0600070205080204" pitchFamily="50" charset="-128"/>
              </a:rPr>
              <a:t>S</a:t>
            </a:r>
            <a:endParaRPr kumimoji="1" lang="ja-JP" altLang="en-US" sz="2000" dirty="0">
              <a:ea typeface="ＭＳ Ｐゴシック" panose="020B0600070205080204" pitchFamily="50" charset="-128"/>
            </a:endParaRPr>
          </a:p>
        </p:txBody>
      </p:sp>
      <p:pic>
        <p:nvPicPr>
          <p:cNvPr id="42" name="図 41"/>
          <p:cNvPicPr>
            <a:picLocks noChangeAspect="1"/>
          </p:cNvPicPr>
          <p:nvPr/>
        </p:nvPicPr>
        <p:blipFill>
          <a:blip r:embed="rId15"/>
          <a:stretch>
            <a:fillRect/>
          </a:stretch>
        </p:blipFill>
        <p:spPr>
          <a:xfrm>
            <a:off x="1077974" y="3706168"/>
            <a:ext cx="6891790" cy="1824479"/>
          </a:xfrm>
          <a:prstGeom prst="rect">
            <a:avLst/>
          </a:prstGeom>
        </p:spPr>
      </p:pic>
    </p:spTree>
    <p:extLst>
      <p:ext uri="{BB962C8B-B14F-4D97-AF65-F5344CB8AC3E}">
        <p14:creationId xmlns:p14="http://schemas.microsoft.com/office/powerpoint/2010/main" val="40841341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grpSp>
        <p:nvGrpSpPr>
          <p:cNvPr id="5" name="グループ化 4"/>
          <p:cNvGrpSpPr/>
          <p:nvPr/>
        </p:nvGrpSpPr>
        <p:grpSpPr>
          <a:xfrm>
            <a:off x="26187" y="3736499"/>
            <a:ext cx="9338929" cy="901460"/>
            <a:chOff x="179171" y="4829916"/>
            <a:chExt cx="9941130" cy="901460"/>
          </a:xfrm>
        </p:grpSpPr>
        <p:sp>
          <p:nvSpPr>
            <p:cNvPr id="6" name="テキスト ボックス 5"/>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7" name="テキスト ボックス 6"/>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9" name="テキスト ボックス 8"/>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mc:AlternateContent xmlns:mc="http://schemas.openxmlformats.org/markup-compatibility/2006" xmlns:a14="http://schemas.microsoft.com/office/drawing/2010/main">
        <mc:Choice Requires="a14">
          <p:sp>
            <p:nvSpPr>
              <p:cNvPr id="10" name="正方形/長方形 9"/>
              <p:cNvSpPr/>
              <p:nvPr/>
            </p:nvSpPr>
            <p:spPr>
              <a:xfrm>
                <a:off x="139612" y="2077223"/>
                <a:ext cx="9004388" cy="1041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ja-JP" altLang="en-US" sz="2000" i="1" smtClean="0">
                              <a:latin typeface="Cambria Math" panose="02040503050406030204" pitchFamily="18" charset="0"/>
                            </a:rPr>
                          </m:ctrlPr>
                        </m:fPr>
                        <m:num>
                          <m:nary>
                            <m:naryPr>
                              <m:ctrlPr>
                                <a:rPr lang="ja-JP" altLang="en-US" sz="2000" i="1">
                                  <a:latin typeface="Cambria Math" panose="02040503050406030204" pitchFamily="18" charset="0"/>
                                </a:rPr>
                              </m:ctrlPr>
                            </m:naryPr>
                            <m: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0</m:t>
                                  </m:r>
                                </m:sub>
                              </m:sSub>
                            </m:sub>
                            <m:sup>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𝑛</m:t>
                                  </m:r>
                                </m:sub>
                              </m:sSub>
                            </m:sup>
                            <m:e>
                              <m:nary>
                                <m:naryPr>
                                  <m:chr m:val="∑"/>
                                  <m:supHide m:val="on"/>
                                  <m:ctrlPr>
                                    <a:rPr lang="en-US" altLang="ja-JP" sz="2000" i="1">
                                      <a:latin typeface="Cambria Math" panose="02040503050406030204" pitchFamily="18" charset="0"/>
                                    </a:rPr>
                                  </m:ctrlPr>
                                </m:naryPr>
                                <m:sub>
                                  <m:r>
                                    <m:rPr>
                                      <m:brk m:alnAt="7"/>
                                    </m:rPr>
                                    <a:rPr lang="en-US" altLang="ja-JP" sz="2000" i="1">
                                      <a:latin typeface="Cambria Math" panose="02040503050406030204" pitchFamily="18" charset="0"/>
                                    </a:rPr>
                                    <m:t>𝑛</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𝑅𝑇</m:t>
                                  </m:r>
                                </m:sub>
                                <m:sup/>
                                <m:e>
                                  <m:sSub>
                                    <m:sSubPr>
                                      <m:ctrlPr>
                                        <a:rPr lang="ja-JP" altLang="en-US" sz="2000" i="1" smtClean="0">
                                          <a:solidFill>
                                            <a:srgbClr val="0070C0"/>
                                          </a:solidFill>
                                          <a:latin typeface="Cambria Math" panose="02040503050406030204" pitchFamily="18" charset="0"/>
                                        </a:rPr>
                                      </m:ctrlPr>
                                    </m:sSubPr>
                                    <m:e>
                                      <m:r>
                                        <a:rPr lang="ja-JP" altLang="en-US" sz="2000" i="1" smtClean="0">
                                          <a:solidFill>
                                            <a:schemeClr val="tx1"/>
                                          </a:solidFill>
                                          <a:latin typeface="Cambria Math" panose="02040503050406030204" pitchFamily="18" charset="0"/>
                                        </a:rPr>
                                        <m:t>𝛿</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𝑃</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𝑡</m:t>
                                              </m:r>
                                            </m:e>
                                          </m:d>
                                          <m:r>
                                            <a:rPr lang="ja-JP" altLang="en-US" sz="2000">
                                              <a:solidFill>
                                                <a:schemeClr val="tx1"/>
                                              </a:solidFill>
                                              <a:latin typeface="Cambria Math" panose="02040503050406030204" pitchFamily="18" charset="0"/>
                                            </a:rPr>
                                            <m:t>,</m:t>
                                          </m:r>
                                          <m:sSub>
                                            <m:sSubPr>
                                              <m:ctrlPr>
                                                <a:rPr lang="ja-JP" altLang="en-US" sz="2000" i="1">
                                                  <a:solidFill>
                                                    <a:schemeClr val="tx1"/>
                                                  </a:solidFill>
                                                  <a:latin typeface="Cambria Math" panose="02040503050406030204" pitchFamily="18" charset="0"/>
                                                </a:rPr>
                                              </m:ctrlPr>
                                            </m:sSubPr>
                                            <m:e>
                                              <m:r>
                                                <a:rPr lang="ja-JP" altLang="en-US" sz="2000" i="1">
                                                  <a:solidFill>
                                                    <a:schemeClr val="tx1"/>
                                                  </a:solidFill>
                                                  <a:latin typeface="Cambria Math" panose="02040503050406030204" pitchFamily="18" charset="0"/>
                                                </a:rPr>
                                                <m:t>𝐴</m:t>
                                              </m:r>
                                              <m:r>
                                                <a:rPr lang="en-US" altLang="ja-JP" sz="2000" i="1">
                                                  <a:solidFill>
                                                    <a:schemeClr val="tx1"/>
                                                  </a:solidFill>
                                                  <a:latin typeface="Cambria Math" panose="02040503050406030204" pitchFamily="18" charset="0"/>
                                                </a:rPr>
                                                <m:t>𝑅𝑇</m:t>
                                              </m:r>
                                            </m:e>
                                            <m:sub>
                                              <m:r>
                                                <a:rPr lang="ja-JP" altLang="en-US" sz="2000" i="1">
                                                  <a:solidFill>
                                                    <a:schemeClr val="tx1"/>
                                                  </a:solidFill>
                                                  <a:latin typeface="Cambria Math" panose="02040503050406030204" pitchFamily="18" charset="0"/>
                                                </a:rPr>
                                                <m:t>𝑛</m:t>
                                              </m:r>
                                            </m:sub>
                                          </m:sSub>
                                        </m:e>
                                      </m:d>
                                      <m:r>
                                        <a:rPr lang="en-US" altLang="ja-JP" sz="2000" i="1">
                                          <a:solidFill>
                                            <a:srgbClr val="0070C0"/>
                                          </a:solidFill>
                                          <a:latin typeface="Cambria Math" panose="02040503050406030204" pitchFamily="18" charset="0"/>
                                        </a:rPr>
                                        <m:t>𝑅𝑇</m:t>
                                      </m:r>
                                      <m:r>
                                        <a:rPr lang="ja-JP" altLang="en-US" sz="2000" i="1">
                                          <a:solidFill>
                                            <a:srgbClr val="0070C0"/>
                                          </a:solidFill>
                                          <a:latin typeface="Cambria Math" panose="02040503050406030204" pitchFamily="18" charset="0"/>
                                        </a:rPr>
                                        <m:t>𝑆</m:t>
                                      </m:r>
                                    </m:e>
                                    <m:sub>
                                      <m:r>
                                        <a:rPr lang="ja-JP" altLang="en-US" sz="2000" i="1">
                                          <a:solidFill>
                                            <a:srgbClr val="0070C0"/>
                                          </a:solidFill>
                                          <a:latin typeface="Cambria Math" panose="02040503050406030204" pitchFamily="18" charset="0"/>
                                        </a:rPr>
                                        <m:t>𝑛</m:t>
                                      </m:r>
                                    </m:sub>
                                  </m:sSub>
                                  <m:d>
                                    <m:dPr>
                                      <m:ctrlPr>
                                        <a:rPr lang="ja-JP" altLang="en-US" sz="2000" i="1">
                                          <a:solidFill>
                                            <a:srgbClr val="0070C0"/>
                                          </a:solidFill>
                                          <a:latin typeface="Cambria Math" panose="02040503050406030204" pitchFamily="18" charset="0"/>
                                        </a:rPr>
                                      </m:ctrlPr>
                                    </m:dPr>
                                    <m:e>
                                      <m:r>
                                        <a:rPr lang="ja-JP" altLang="en-US" sz="2000" i="1">
                                          <a:solidFill>
                                            <a:srgbClr val="0070C0"/>
                                          </a:solidFill>
                                          <a:latin typeface="Cambria Math" panose="02040503050406030204" pitchFamily="18" charset="0"/>
                                        </a:rPr>
                                        <m:t>𝑁</m:t>
                                      </m:r>
                                      <m:d>
                                        <m:dPr>
                                          <m:ctrlPr>
                                            <a:rPr lang="ja-JP" altLang="en-US" sz="2000" i="1">
                                              <a:solidFill>
                                                <a:srgbClr val="0070C0"/>
                                              </a:solidFill>
                                              <a:latin typeface="Cambria Math" panose="02040503050406030204" pitchFamily="18" charset="0"/>
                                            </a:rPr>
                                          </m:ctrlPr>
                                        </m:dPr>
                                        <m:e>
                                          <m:r>
                                            <a:rPr lang="ja-JP" altLang="en-US" sz="2000" i="1">
                                              <a:solidFill>
                                                <a:srgbClr val="0070C0"/>
                                              </a:solidFill>
                                              <a:latin typeface="Cambria Math" panose="02040503050406030204" pitchFamily="18" charset="0"/>
                                            </a:rPr>
                                            <m:t>𝑡</m:t>
                                          </m:r>
                                        </m:e>
                                      </m:d>
                                    </m:e>
                                  </m:d>
                                </m:e>
                              </m:nary>
                              <m:r>
                                <a:rPr lang="en-US" altLang="ja-JP" sz="2000" b="0" i="1" smtClean="0">
                                  <a:latin typeface="Cambria Math" panose="02040503050406030204" pitchFamily="18" charset="0"/>
                                </a:rPr>
                                <m:t>𝑑𝑡</m:t>
                              </m:r>
                            </m:e>
                          </m:nary>
                        </m:num>
                        <m:den>
                          <m:nary>
                            <m:naryPr>
                              <m:ctrlPr>
                                <a:rPr lang="ja-JP" altLang="en-US" sz="2000" i="1" smtClean="0">
                                  <a:latin typeface="Cambria Math" panose="02040503050406030204" pitchFamily="18" charset="0"/>
                                </a:rPr>
                              </m:ctrlPr>
                            </m:naryPr>
                            <m:sub>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0</m:t>
                                  </m:r>
                                </m:sub>
                              </m:sSub>
                            </m:sub>
                            <m:sup>
                              <m:sSub>
                                <m:sSubPr>
                                  <m:ctrlPr>
                                    <a:rPr lang="en-US" altLang="ja-JP" sz="2000" i="1" smtClean="0">
                                      <a:latin typeface="Cambria Math" panose="02040503050406030204" pitchFamily="18" charset="0"/>
                                    </a:rPr>
                                  </m:ctrlPr>
                                </m:sSubPr>
                                <m:e>
                                  <m:r>
                                    <a:rPr lang="en-US" altLang="ja-JP" sz="2000" b="0" i="1" smtClean="0">
                                      <a:latin typeface="Cambria Math" panose="02040503050406030204" pitchFamily="18" charset="0"/>
                                    </a:rPr>
                                    <m:t>𝑡</m:t>
                                  </m:r>
                                </m:e>
                                <m:sub>
                                  <m:r>
                                    <a:rPr lang="en-US" altLang="ja-JP" sz="2000" b="0" i="1" smtClean="0">
                                      <a:latin typeface="Cambria Math" panose="02040503050406030204" pitchFamily="18" charset="0"/>
                                    </a:rPr>
                                    <m:t>𝑛</m:t>
                                  </m:r>
                                </m:sub>
                              </m:sSub>
                            </m:sup>
                            <m:e>
                              <m:nary>
                                <m:naryPr>
                                  <m:chr m:val="∑"/>
                                  <m:supHide m:val="on"/>
                                  <m:ctrlPr>
                                    <a:rPr lang="en-US" altLang="ja-JP" sz="2000" i="1" smtClean="0">
                                      <a:latin typeface="Cambria Math" panose="02040503050406030204" pitchFamily="18" charset="0"/>
                                    </a:rPr>
                                  </m:ctrlPr>
                                </m:naryPr>
                                <m:sub>
                                  <m:r>
                                    <m:rPr>
                                      <m:brk m:alnAt="7"/>
                                    </m:rPr>
                                    <a:rPr lang="en-US" altLang="ja-JP" sz="2000" b="0" i="1" smtClean="0">
                                      <a:latin typeface="Cambria Math" panose="02040503050406030204" pitchFamily="18" charset="0"/>
                                    </a:rPr>
                                    <m:t>𝑛</m:t>
                                  </m:r>
                                  <m:r>
                                    <a:rPr lang="en-US" altLang="ja-JP" sz="2000" b="0" i="1" smtClean="0">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ea typeface="Cambria Math" panose="02040503050406030204" pitchFamily="18" charset="0"/>
                                    </a:rPr>
                                    <m:t>𝑅𝑇</m:t>
                                  </m:r>
                                </m:sub>
                                <m:sup/>
                                <m:e>
                                  <m:sSub>
                                    <m:sSubPr>
                                      <m:ctrlPr>
                                        <a:rPr lang="ja-JP" altLang="en-US" sz="2000" i="1" smtClean="0">
                                          <a:solidFill>
                                            <a:srgbClr val="FF0000"/>
                                          </a:solidFill>
                                          <a:latin typeface="Cambria Math" panose="02040503050406030204" pitchFamily="18" charset="0"/>
                                        </a:rPr>
                                      </m:ctrlPr>
                                    </m:sSubPr>
                                    <m:e>
                                      <m:r>
                                        <a:rPr lang="ja-JP" altLang="en-US" sz="2000" i="1" smtClean="0">
                                          <a:solidFill>
                                            <a:schemeClr val="tx1"/>
                                          </a:solidFill>
                                          <a:latin typeface="Cambria Math" panose="02040503050406030204" pitchFamily="18" charset="0"/>
                                        </a:rPr>
                                        <m:t>𝛿</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𝑃</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𝑡</m:t>
                                              </m:r>
                                            </m:e>
                                          </m:d>
                                          <m:r>
                                            <a:rPr lang="ja-JP" altLang="en-US" sz="2000">
                                              <a:solidFill>
                                                <a:schemeClr val="tx1"/>
                                              </a:solidFill>
                                              <a:latin typeface="Cambria Math" panose="02040503050406030204" pitchFamily="18" charset="0"/>
                                            </a:rPr>
                                            <m:t>,</m:t>
                                          </m:r>
                                          <m:sSub>
                                            <m:sSubPr>
                                              <m:ctrlPr>
                                                <a:rPr lang="ja-JP" altLang="en-US" sz="2000" i="1">
                                                  <a:solidFill>
                                                    <a:schemeClr val="tx1"/>
                                                  </a:solidFill>
                                                  <a:latin typeface="Cambria Math" panose="02040503050406030204" pitchFamily="18" charset="0"/>
                                                </a:rPr>
                                              </m:ctrlPr>
                                            </m:sSubPr>
                                            <m:e>
                                              <m:r>
                                                <a:rPr lang="ja-JP" altLang="en-US" sz="2000" i="1">
                                                  <a:solidFill>
                                                    <a:schemeClr val="tx1"/>
                                                  </a:solidFill>
                                                  <a:latin typeface="Cambria Math" panose="02040503050406030204" pitchFamily="18" charset="0"/>
                                                </a:rPr>
                                                <m:t>𝐴</m:t>
                                              </m:r>
                                              <m:r>
                                                <a:rPr lang="en-US" altLang="ja-JP" sz="2000" i="1">
                                                  <a:solidFill>
                                                    <a:schemeClr val="tx1"/>
                                                  </a:solidFill>
                                                  <a:latin typeface="Cambria Math" panose="02040503050406030204" pitchFamily="18" charset="0"/>
                                                </a:rPr>
                                                <m:t>𝑅𝑇</m:t>
                                              </m:r>
                                            </m:e>
                                            <m:sub>
                                              <m:r>
                                                <a:rPr lang="ja-JP" altLang="en-US" sz="2000" i="1">
                                                  <a:solidFill>
                                                    <a:schemeClr val="tx1"/>
                                                  </a:solidFill>
                                                  <a:latin typeface="Cambria Math" panose="02040503050406030204" pitchFamily="18" charset="0"/>
                                                </a:rPr>
                                                <m:t>𝑛</m:t>
                                              </m:r>
                                            </m:sub>
                                          </m:sSub>
                                        </m:e>
                                      </m:d>
                                      <m:r>
                                        <a:rPr lang="en-US" altLang="ja-JP" sz="2000" i="1">
                                          <a:solidFill>
                                            <a:srgbClr val="FF0000"/>
                                          </a:solidFill>
                                          <a:latin typeface="Cambria Math" panose="02040503050406030204" pitchFamily="18" charset="0"/>
                                        </a:rPr>
                                        <m:t>𝑅𝑇</m:t>
                                      </m:r>
                                      <m:r>
                                        <a:rPr lang="ja-JP" altLang="en-US" sz="2000" i="1">
                                          <a:solidFill>
                                            <a:srgbClr val="FF0000"/>
                                          </a:solidFill>
                                          <a:latin typeface="Cambria Math" panose="02040503050406030204" pitchFamily="18" charset="0"/>
                                        </a:rPr>
                                        <m:t>𝑆</m:t>
                                      </m:r>
                                    </m:e>
                                    <m:sub>
                                      <m:r>
                                        <a:rPr lang="ja-JP" altLang="en-US" sz="2000" i="1">
                                          <a:solidFill>
                                            <a:srgbClr val="FF0000"/>
                                          </a:solidFill>
                                          <a:latin typeface="Cambria Math" panose="02040503050406030204" pitchFamily="18" charset="0"/>
                                        </a:rPr>
                                        <m:t>𝑛</m:t>
                                      </m:r>
                                    </m:sub>
                                  </m:sSub>
                                  <m:d>
                                    <m:dPr>
                                      <m:ctrlPr>
                                        <a:rPr lang="ja-JP" altLang="en-US" sz="2000" i="1" smtClean="0">
                                          <a:solidFill>
                                            <a:srgbClr val="FF0000"/>
                                          </a:solidFill>
                                          <a:latin typeface="Cambria Math" panose="02040503050406030204" pitchFamily="18" charset="0"/>
                                        </a:rPr>
                                      </m:ctrlPr>
                                    </m:dPr>
                                    <m:e>
                                      <m:d>
                                        <m:dPr>
                                          <m:begChr m:val=""/>
                                          <m:ctrlPr>
                                            <a:rPr lang="ja-JP" altLang="en-US" sz="2000" i="1">
                                              <a:solidFill>
                                                <a:srgbClr val="FF0000"/>
                                              </a:solidFill>
                                              <a:latin typeface="Cambria Math" panose="02040503050406030204" pitchFamily="18" charset="0"/>
                                            </a:rPr>
                                          </m:ctrlPr>
                                        </m:dPr>
                                        <m:e>
                                          <m:r>
                                            <a:rPr lang="ja-JP" altLang="en-US" sz="2000" i="1">
                                              <a:solidFill>
                                                <a:srgbClr val="FF0000"/>
                                              </a:solidFill>
                                              <a:latin typeface="Cambria Math" panose="02040503050406030204" pitchFamily="18" charset="0"/>
                                            </a:rPr>
                                            <m:t>𝑃</m:t>
                                          </m:r>
                                          <m:r>
                                            <a:rPr lang="ja-JP" altLang="en-US" sz="2000">
                                              <a:solidFill>
                                                <a:srgbClr val="FF0000"/>
                                              </a:solidFill>
                                              <a:latin typeface="Cambria Math" panose="02040503050406030204" pitchFamily="18" charset="0"/>
                                            </a:rPr>
                                            <m:t>(</m:t>
                                          </m:r>
                                          <m:r>
                                            <a:rPr lang="ja-JP" altLang="en-US" sz="2000" i="1">
                                              <a:solidFill>
                                                <a:srgbClr val="FF0000"/>
                                              </a:solidFill>
                                              <a:latin typeface="Cambria Math" panose="02040503050406030204" pitchFamily="18" charset="0"/>
                                            </a:rPr>
                                            <m:t>𝑡</m:t>
                                          </m:r>
                                        </m:e>
                                      </m:d>
                                    </m:e>
                                  </m:d>
                                </m:e>
                              </m:nary>
                              <m:r>
                                <a:rPr lang="en-US" altLang="ja-JP" sz="2000" b="0" i="1" smtClean="0">
                                  <a:latin typeface="Cambria Math" panose="02040503050406030204" pitchFamily="18" charset="0"/>
                                </a:rPr>
                                <m:t>𝑑𝑡</m:t>
                              </m:r>
                            </m:e>
                          </m:nary>
                          <m:r>
                            <a:rPr lang="ja-JP" altLang="en-US" sz="2000">
                              <a:latin typeface="Cambria Math" panose="02040503050406030204" pitchFamily="18" charset="0"/>
                            </a:rPr>
                            <m:t>+</m:t>
                          </m:r>
                          <m:nary>
                            <m:naryPr>
                              <m:ctrlPr>
                                <a:rPr lang="ja-JP" altLang="en-US" sz="2000" i="1">
                                  <a:latin typeface="Cambria Math" panose="02040503050406030204" pitchFamily="18" charset="0"/>
                                </a:rPr>
                              </m:ctrlPr>
                            </m:naryPr>
                            <m:sub>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0</m:t>
                                  </m:r>
                                </m:sub>
                              </m:sSub>
                            </m:sub>
                            <m:sup>
                              <m:sSub>
                                <m:sSubPr>
                                  <m:ctrlPr>
                                    <a:rPr lang="en-US" altLang="ja-JP" sz="2000" i="1">
                                      <a:latin typeface="Cambria Math" panose="02040503050406030204" pitchFamily="18" charset="0"/>
                                    </a:rPr>
                                  </m:ctrlPr>
                                </m:sSubPr>
                                <m:e>
                                  <m:r>
                                    <a:rPr lang="en-US" altLang="ja-JP" sz="2000" i="1">
                                      <a:latin typeface="Cambria Math" panose="02040503050406030204" pitchFamily="18" charset="0"/>
                                    </a:rPr>
                                    <m:t>𝑡</m:t>
                                  </m:r>
                                </m:e>
                                <m:sub>
                                  <m:r>
                                    <a:rPr lang="en-US" altLang="ja-JP" sz="2000" i="1">
                                      <a:latin typeface="Cambria Math" panose="02040503050406030204" pitchFamily="18" charset="0"/>
                                    </a:rPr>
                                    <m:t>𝑛</m:t>
                                  </m:r>
                                </m:sub>
                              </m:sSub>
                            </m:sup>
                            <m:e>
                              <m:nary>
                                <m:naryPr>
                                  <m:chr m:val="∑"/>
                                  <m:supHide m:val="on"/>
                                  <m:ctrlPr>
                                    <a:rPr lang="en-US" altLang="ja-JP" sz="2000" i="1">
                                      <a:latin typeface="Cambria Math" panose="02040503050406030204" pitchFamily="18" charset="0"/>
                                    </a:rPr>
                                  </m:ctrlPr>
                                </m:naryPr>
                                <m:sub>
                                  <m:r>
                                    <m:rPr>
                                      <m:brk m:alnAt="7"/>
                                    </m:rPr>
                                    <a:rPr lang="en-US" altLang="ja-JP" sz="2000" i="1">
                                      <a:latin typeface="Cambria Math" panose="02040503050406030204" pitchFamily="18" charset="0"/>
                                    </a:rPr>
                                    <m:t>𝑛</m:t>
                                  </m:r>
                                  <m:r>
                                    <a:rPr lang="en-US" altLang="ja-JP" sz="2000" i="1">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𝑅𝑇</m:t>
                                  </m:r>
                                </m:sub>
                                <m:sup/>
                                <m:e>
                                  <m:sSub>
                                    <m:sSubPr>
                                      <m:ctrlPr>
                                        <a:rPr lang="ja-JP" altLang="en-US" sz="2000" i="1" smtClean="0">
                                          <a:solidFill>
                                            <a:srgbClr val="0070C0"/>
                                          </a:solidFill>
                                          <a:latin typeface="Cambria Math" panose="02040503050406030204" pitchFamily="18" charset="0"/>
                                        </a:rPr>
                                      </m:ctrlPr>
                                    </m:sSubPr>
                                    <m:e>
                                      <m:r>
                                        <a:rPr lang="ja-JP" altLang="en-US" sz="2000" i="1" smtClean="0">
                                          <a:solidFill>
                                            <a:schemeClr val="tx1"/>
                                          </a:solidFill>
                                          <a:latin typeface="Cambria Math" panose="02040503050406030204" pitchFamily="18" charset="0"/>
                                        </a:rPr>
                                        <m:t>𝛿</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𝑃</m:t>
                                          </m:r>
                                          <m:d>
                                            <m:dPr>
                                              <m:ctrlPr>
                                                <a:rPr lang="ja-JP" altLang="en-US" sz="2000" i="1">
                                                  <a:solidFill>
                                                    <a:schemeClr val="tx1"/>
                                                  </a:solidFill>
                                                  <a:latin typeface="Cambria Math" panose="02040503050406030204" pitchFamily="18" charset="0"/>
                                                </a:rPr>
                                              </m:ctrlPr>
                                            </m:dPr>
                                            <m:e>
                                              <m:r>
                                                <a:rPr lang="ja-JP" altLang="en-US" sz="2000" i="1">
                                                  <a:solidFill>
                                                    <a:schemeClr val="tx1"/>
                                                  </a:solidFill>
                                                  <a:latin typeface="Cambria Math" panose="02040503050406030204" pitchFamily="18" charset="0"/>
                                                </a:rPr>
                                                <m:t>𝑡</m:t>
                                              </m:r>
                                            </m:e>
                                          </m:d>
                                          <m:r>
                                            <a:rPr lang="ja-JP" altLang="en-US" sz="2000">
                                              <a:solidFill>
                                                <a:schemeClr val="tx1"/>
                                              </a:solidFill>
                                              <a:latin typeface="Cambria Math" panose="02040503050406030204" pitchFamily="18" charset="0"/>
                                            </a:rPr>
                                            <m:t>,</m:t>
                                          </m:r>
                                          <m:sSub>
                                            <m:sSubPr>
                                              <m:ctrlPr>
                                                <a:rPr lang="ja-JP" altLang="en-US" sz="2000" i="1">
                                                  <a:solidFill>
                                                    <a:schemeClr val="tx1"/>
                                                  </a:solidFill>
                                                  <a:latin typeface="Cambria Math" panose="02040503050406030204" pitchFamily="18" charset="0"/>
                                                </a:rPr>
                                              </m:ctrlPr>
                                            </m:sSubPr>
                                            <m:e>
                                              <m:r>
                                                <a:rPr lang="ja-JP" altLang="en-US" sz="2000" i="1">
                                                  <a:solidFill>
                                                    <a:schemeClr val="tx1"/>
                                                  </a:solidFill>
                                                  <a:latin typeface="Cambria Math" panose="02040503050406030204" pitchFamily="18" charset="0"/>
                                                </a:rPr>
                                                <m:t>𝐴</m:t>
                                              </m:r>
                                              <m:r>
                                                <a:rPr lang="en-US" altLang="ja-JP" sz="2000" i="1">
                                                  <a:solidFill>
                                                    <a:schemeClr val="tx1"/>
                                                  </a:solidFill>
                                                  <a:latin typeface="Cambria Math" panose="02040503050406030204" pitchFamily="18" charset="0"/>
                                                </a:rPr>
                                                <m:t>𝑅𝑇</m:t>
                                              </m:r>
                                            </m:e>
                                            <m:sub>
                                              <m:r>
                                                <a:rPr lang="ja-JP" altLang="en-US" sz="2000" i="1">
                                                  <a:solidFill>
                                                    <a:schemeClr val="tx1"/>
                                                  </a:solidFill>
                                                  <a:latin typeface="Cambria Math" panose="02040503050406030204" pitchFamily="18" charset="0"/>
                                                </a:rPr>
                                                <m:t>𝑛</m:t>
                                              </m:r>
                                            </m:sub>
                                          </m:sSub>
                                        </m:e>
                                      </m:d>
                                      <m:r>
                                        <a:rPr lang="en-US" altLang="ja-JP" sz="2000" i="1">
                                          <a:solidFill>
                                            <a:srgbClr val="0070C0"/>
                                          </a:solidFill>
                                          <a:latin typeface="Cambria Math" panose="02040503050406030204" pitchFamily="18" charset="0"/>
                                        </a:rPr>
                                        <m:t>𝑅𝑇</m:t>
                                      </m:r>
                                      <m:r>
                                        <a:rPr lang="ja-JP" altLang="en-US" sz="2000" i="1">
                                          <a:solidFill>
                                            <a:srgbClr val="0070C0"/>
                                          </a:solidFill>
                                          <a:latin typeface="Cambria Math" panose="02040503050406030204" pitchFamily="18" charset="0"/>
                                        </a:rPr>
                                        <m:t>𝑆</m:t>
                                      </m:r>
                                    </m:e>
                                    <m:sub>
                                      <m:r>
                                        <a:rPr lang="ja-JP" altLang="en-US" sz="2000" i="1">
                                          <a:solidFill>
                                            <a:srgbClr val="0070C0"/>
                                          </a:solidFill>
                                          <a:latin typeface="Cambria Math" panose="02040503050406030204" pitchFamily="18" charset="0"/>
                                        </a:rPr>
                                        <m:t>𝑛</m:t>
                                      </m:r>
                                    </m:sub>
                                  </m:sSub>
                                  <m:d>
                                    <m:dPr>
                                      <m:ctrlPr>
                                        <a:rPr lang="ja-JP" altLang="en-US" sz="2000" i="1" smtClean="0">
                                          <a:solidFill>
                                            <a:srgbClr val="0070C0"/>
                                          </a:solidFill>
                                          <a:latin typeface="Cambria Math" panose="02040503050406030204" pitchFamily="18" charset="0"/>
                                        </a:rPr>
                                      </m:ctrlPr>
                                    </m:dPr>
                                    <m:e>
                                      <m:r>
                                        <a:rPr lang="ja-JP" altLang="en-US" sz="2000" i="1">
                                          <a:solidFill>
                                            <a:srgbClr val="0070C0"/>
                                          </a:solidFill>
                                          <a:latin typeface="Cambria Math" panose="02040503050406030204" pitchFamily="18" charset="0"/>
                                        </a:rPr>
                                        <m:t>𝑁</m:t>
                                      </m:r>
                                      <m:d>
                                        <m:dPr>
                                          <m:ctrlPr>
                                            <a:rPr lang="ja-JP" altLang="en-US" sz="2000" i="1">
                                              <a:solidFill>
                                                <a:srgbClr val="0070C0"/>
                                              </a:solidFill>
                                              <a:latin typeface="Cambria Math" panose="02040503050406030204" pitchFamily="18" charset="0"/>
                                            </a:rPr>
                                          </m:ctrlPr>
                                        </m:dPr>
                                        <m:e>
                                          <m:r>
                                            <a:rPr lang="ja-JP" altLang="en-US" sz="2000" i="1">
                                              <a:solidFill>
                                                <a:srgbClr val="0070C0"/>
                                              </a:solidFill>
                                              <a:latin typeface="Cambria Math" panose="02040503050406030204" pitchFamily="18" charset="0"/>
                                            </a:rPr>
                                            <m:t>𝑡</m:t>
                                          </m:r>
                                        </m:e>
                                      </m:d>
                                    </m:e>
                                  </m:d>
                                </m:e>
                              </m:nary>
                            </m:e>
                          </m:nary>
                          <m:r>
                            <a:rPr lang="en-US" altLang="ja-JP" sz="2000" b="0" i="1" smtClean="0">
                              <a:latin typeface="Cambria Math" panose="02040503050406030204" pitchFamily="18" charset="0"/>
                              <a:ea typeface="Cambria Math" panose="02040503050406030204" pitchFamily="18" charset="0"/>
                            </a:rPr>
                            <m:t>𝑑𝑡</m:t>
                          </m:r>
                        </m:den>
                      </m:f>
                    </m:oMath>
                  </m:oMathPara>
                </a14:m>
                <a:endParaRPr lang="ja-JP" altLang="en-US" sz="20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139612" y="2077223"/>
                <a:ext cx="9004388" cy="1041182"/>
              </a:xfrm>
              <a:prstGeom prst="rect">
                <a:avLst/>
              </a:prstGeom>
              <a:blipFill>
                <a:blip r:embed="rId2"/>
                <a:stretch>
                  <a:fillRect/>
                </a:stretch>
              </a:blipFill>
            </p:spPr>
            <p:txBody>
              <a:bodyPr/>
              <a:lstStyle/>
              <a:p>
                <a:r>
                  <a:rPr lang="ja-JP" altLang="en-US">
                    <a:noFill/>
                  </a:rPr>
                  <a:t> </a:t>
                </a:r>
              </a:p>
            </p:txBody>
          </p:sp>
        </mc:Fallback>
      </mc:AlternateContent>
      <p:pic>
        <p:nvPicPr>
          <p:cNvPr id="3" name="図 2"/>
          <p:cNvPicPr>
            <a:picLocks noChangeAspect="1"/>
          </p:cNvPicPr>
          <p:nvPr/>
        </p:nvPicPr>
        <p:blipFill>
          <a:blip r:embed="rId3"/>
          <a:stretch>
            <a:fillRect/>
          </a:stretch>
        </p:blipFill>
        <p:spPr>
          <a:xfrm>
            <a:off x="1577656" y="4990584"/>
            <a:ext cx="4990383" cy="1743365"/>
          </a:xfrm>
          <a:prstGeom prst="rect">
            <a:avLst/>
          </a:prstGeom>
        </p:spPr>
      </p:pic>
      <p:sp>
        <p:nvSpPr>
          <p:cNvPr id="21" name="テキスト ボックス 20"/>
          <p:cNvSpPr txBox="1"/>
          <p:nvPr/>
        </p:nvSpPr>
        <p:spPr>
          <a:xfrm>
            <a:off x="85457" y="854579"/>
            <a:ext cx="6007693" cy="523220"/>
          </a:xfrm>
          <a:prstGeom prst="rect">
            <a:avLst/>
          </a:prstGeom>
          <a:noFill/>
        </p:spPr>
        <p:txBody>
          <a:bodyPr wrap="square" rtlCol="0">
            <a:spAutoFit/>
          </a:bodyPr>
          <a:lstStyle/>
          <a:p>
            <a:r>
              <a:rPr kumimoji="1" lang="ja-JP" altLang="en-US" sz="2800" dirty="0" smtClean="0"/>
              <a:t>●</a:t>
            </a:r>
            <a:r>
              <a:rPr lang="en-US" altLang="ja-JP" sz="2800" dirty="0"/>
              <a:t>LPLC</a:t>
            </a:r>
            <a:r>
              <a:rPr lang="ja-JP" altLang="en-US" sz="2800" dirty="0"/>
              <a:t>モデルの</a:t>
            </a:r>
            <a:r>
              <a:rPr lang="en-US" altLang="ja-JP" sz="2800" dirty="0"/>
              <a:t>NPD</a:t>
            </a:r>
            <a:r>
              <a:rPr lang="ja-JP" altLang="en-US" sz="2800" dirty="0"/>
              <a:t>流出比</a:t>
            </a:r>
            <a:endParaRPr lang="ja-JP" altLang="en-US" sz="2800" dirty="0"/>
          </a:p>
        </p:txBody>
      </p:sp>
    </p:spTree>
    <p:extLst>
      <p:ext uri="{BB962C8B-B14F-4D97-AF65-F5344CB8AC3E}">
        <p14:creationId xmlns:p14="http://schemas.microsoft.com/office/powerpoint/2010/main" val="8735333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mc:Choice xmlns:a14="http://schemas.microsoft.com/office/drawing/2010/main" Requires="a14">
          <p:sp>
            <p:nvSpPr>
              <p:cNvPr id="3" name="正方形/長方形 2"/>
              <p:cNvSpPr/>
              <p:nvPr/>
            </p:nvSpPr>
            <p:spPr>
              <a:xfrm>
                <a:off x="1692226" y="2770345"/>
                <a:ext cx="6183937"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smtClean="0">
                          <a:latin typeface="Cambria Math" panose="02040503050406030204" pitchFamily="18" charset="0"/>
                        </a:rPr>
                        <m:t>𝛿</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𝑃</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a:rPr lang="ja-JP" altLang="en-US" sz="2400" i="0">
                              <a:latin typeface="Cambria Math" panose="02040503050406030204" pitchFamily="18" charset="0"/>
                            </a:rPr>
                            <m:t>,</m:t>
                          </m:r>
                          <m:r>
                            <a:rPr lang="ja-JP" altLang="en-US" sz="2400" i="1">
                              <a:latin typeface="Cambria Math" panose="02040503050406030204" pitchFamily="18" charset="0"/>
                            </a:rPr>
                            <m:t>𝐴</m:t>
                          </m:r>
                          <m:r>
                            <a:rPr lang="en-US" altLang="ja-JP" sz="2400" b="0" i="1" smtClean="0">
                              <a:latin typeface="Cambria Math" panose="02040503050406030204" pitchFamily="18" charset="0"/>
                            </a:rPr>
                            <m:t>𝑅𝑇</m:t>
                          </m:r>
                          <m:r>
                            <a:rPr lang="ja-JP" altLang="en-US" sz="2400" i="1">
                              <a:latin typeface="Cambria Math" panose="02040503050406030204" pitchFamily="18" charset="0"/>
                            </a:rPr>
                            <m:t>𝑛</m:t>
                          </m:r>
                        </m:e>
                      </m:d>
                      <m:r>
                        <a:rPr lang="ja-JP" altLang="en-US" sz="2400" i="0">
                          <a:latin typeface="Cambria Math" panose="02040503050406030204" pitchFamily="18" charset="0"/>
                        </a:rPr>
                        <m:t>=</m:t>
                      </m:r>
                      <m:d>
                        <m:dPr>
                          <m:begChr m:val="{"/>
                          <m:endChr m:val=""/>
                          <m:ctrlPr>
                            <a:rPr lang="ja-JP" altLang="en-US" sz="2400" i="1">
                              <a:latin typeface="Cambria Math" panose="02040503050406030204" pitchFamily="18" charset="0"/>
                            </a:rPr>
                          </m:ctrlPr>
                        </m:dPr>
                        <m:e>
                          <m:eqArr>
                            <m:eqArrPr>
                              <m:ctrlPr>
                                <a:rPr lang="ja-JP" altLang="en-US" sz="2400" i="1">
                                  <a:latin typeface="Cambria Math" panose="02040503050406030204" pitchFamily="18" charset="0"/>
                                </a:rPr>
                              </m:ctrlPr>
                            </m:eqArrPr>
                            <m:e>
                              <m:r>
                                <a:rPr lang="ja-JP" altLang="en-US" sz="2400" i="0">
                                  <a:latin typeface="Cambria Math" panose="02040503050406030204" pitchFamily="18" charset="0"/>
                                </a:rPr>
                                <m:t>&amp;1 </m:t>
                              </m:r>
                              <m:r>
                                <a:rPr lang="ja-JP" altLang="en-US" sz="2400" i="1">
                                  <a:latin typeface="Cambria Math" panose="02040503050406030204" pitchFamily="18" charset="0"/>
                                </a:rPr>
                                <m:t>𝑖𝑓</m:t>
                              </m:r>
                              <m:r>
                                <a:rPr lang="ja-JP" altLang="en-US" sz="2400" i="0">
                                  <a:latin typeface="Cambria Math" panose="02040503050406030204" pitchFamily="18" charset="0"/>
                                </a:rPr>
                                <m:t> </m:t>
                              </m:r>
                              <m:r>
                                <a:rPr lang="ja-JP" altLang="en-US" sz="2400" i="1">
                                  <a:latin typeface="Cambria Math" panose="02040503050406030204" pitchFamily="18" charset="0"/>
                                </a:rPr>
                                <m:t>𝑇𝑟</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𝑃</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a:rPr lang="ja-JP" altLang="en-US" sz="2400" i="0">
                                      <a:latin typeface="Cambria Math" panose="02040503050406030204" pitchFamily="18" charset="0"/>
                                    </a:rPr>
                                    <m:t>∙</m:t>
                                  </m:r>
                                  <m:sPre>
                                    <m:sPrePr>
                                      <m:ctrlPr>
                                        <a:rPr lang="ja-JP" altLang="en-US" sz="2400" i="1">
                                          <a:latin typeface="Cambria Math" panose="02040503050406030204" pitchFamily="18" charset="0"/>
                                        </a:rPr>
                                      </m:ctrlPr>
                                    </m:sPrePr>
                                    <m:sub/>
                                    <m:sup>
                                      <m:r>
                                        <a:rPr lang="ja-JP" altLang="en-US" sz="2400" i="1">
                                          <a:latin typeface="Cambria Math" panose="02040503050406030204" pitchFamily="18" charset="0"/>
                                        </a:rPr>
                                        <m:t>𝑡</m:t>
                                      </m:r>
                                    </m:sup>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𝐴</m:t>
                                          </m:r>
                                          <m:r>
                                            <m:rPr>
                                              <m:sty m:val="p"/>
                                            </m:rPr>
                                            <a:rPr lang="en-US" altLang="ja-JP" sz="2400" i="1">
                                              <a:latin typeface="Cambria Math" panose="02040503050406030204" pitchFamily="18" charset="0"/>
                                            </a:rPr>
                                            <m:t>RT</m:t>
                                          </m:r>
                                        </m:e>
                                        <m:sub>
                                          <m:r>
                                            <a:rPr lang="ja-JP" altLang="en-US" sz="2400" i="1">
                                              <a:latin typeface="Cambria Math" panose="02040503050406030204" pitchFamily="18" charset="0"/>
                                            </a:rPr>
                                            <m:t>𝑛</m:t>
                                          </m:r>
                                        </m:sub>
                                      </m:sSub>
                                    </m:e>
                                  </m:sPre>
                                </m:e>
                              </m:d>
                              <m:r>
                                <a:rPr lang="ja-JP" altLang="en-US" sz="2400" i="0">
                                  <a:latin typeface="Cambria Math" panose="02040503050406030204" pitchFamily="18" charset="0"/>
                                </a:rPr>
                                <m:t>≠0</m:t>
                              </m:r>
                            </m:e>
                            <m:e>
                              <m:r>
                                <a:rPr lang="ja-JP" altLang="en-US" sz="2400" i="0">
                                  <a:latin typeface="Cambria Math" panose="02040503050406030204" pitchFamily="18" charset="0"/>
                                </a:rPr>
                                <m:t>&amp;0 </m:t>
                              </m:r>
                              <m:r>
                                <a:rPr lang="ja-JP" altLang="en-US" sz="2400" i="1">
                                  <a:latin typeface="Cambria Math" panose="02040503050406030204" pitchFamily="18" charset="0"/>
                                </a:rPr>
                                <m:t>𝑜𝑡h𝑒𝑟𝑤𝑖𝑠𝑒</m:t>
                              </m:r>
                              <m:r>
                                <a:rPr lang="ja-JP" altLang="en-US" sz="2400" i="0">
                                  <a:latin typeface="Cambria Math" panose="02040503050406030204" pitchFamily="18" charset="0"/>
                                </a:rPr>
                                <m:t>          </m:t>
                              </m:r>
                            </m:e>
                          </m:eqArr>
                        </m:e>
                      </m:d>
                    </m:oMath>
                  </m:oMathPara>
                </a14:m>
                <a:endParaRPr lang="ja-JP" altLang="en-US" sz="2400" dirty="0"/>
              </a:p>
            </p:txBody>
          </p:sp>
        </mc:Choice>
        <mc:Fallback>
          <p:sp>
            <p:nvSpPr>
              <p:cNvPr id="3" name="正方形/長方形 2"/>
              <p:cNvSpPr>
                <a:spLocks noRot="1" noChangeAspect="1" noMove="1" noResize="1" noEditPoints="1" noAdjustHandles="1" noChangeArrowheads="1" noChangeShapeType="1" noTextEdit="1"/>
              </p:cNvSpPr>
              <p:nvPr/>
            </p:nvSpPr>
            <p:spPr>
              <a:xfrm>
                <a:off x="1692226" y="2770345"/>
                <a:ext cx="6183937" cy="916148"/>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p:cNvSpPr txBox="1"/>
          <p:nvPr/>
        </p:nvSpPr>
        <p:spPr>
          <a:xfrm>
            <a:off x="804334" y="1509073"/>
            <a:ext cx="7774468" cy="830997"/>
          </a:xfrm>
          <a:prstGeom prst="rect">
            <a:avLst/>
          </a:prstGeom>
          <a:noFill/>
        </p:spPr>
        <p:txBody>
          <a:bodyPr wrap="square" rtlCol="0">
            <a:spAutoFit/>
          </a:bodyPr>
          <a:lstStyle/>
          <a:p>
            <a:r>
              <a:rPr lang="en-US" altLang="ja-JP" sz="2400" i="1" dirty="0"/>
              <a:t>n</a:t>
            </a:r>
            <a:r>
              <a:rPr lang="ja-JP" altLang="ja-JP" sz="2400" dirty="0"/>
              <a:t>番目</a:t>
            </a:r>
            <a:r>
              <a:rPr lang="ja-JP" altLang="ja-JP" sz="2400" dirty="0" smtClean="0"/>
              <a:t>の</a:t>
            </a:r>
            <a:r>
              <a:rPr lang="ja-JP" altLang="en-US" sz="2400" dirty="0" smtClean="0"/>
              <a:t>無線アクセスポイント</a:t>
            </a:r>
            <a:r>
              <a:rPr lang="ja-JP" altLang="ja-JP" sz="2400" dirty="0" smtClean="0"/>
              <a:t>の</a:t>
            </a:r>
            <a:r>
              <a:rPr lang="ja-JP" altLang="ja-JP" sz="2400" dirty="0"/>
              <a:t>アクセス可能範囲内に時刻</a:t>
            </a:r>
            <a:r>
              <a:rPr lang="en-US" altLang="ja-JP" sz="2400" i="1" dirty="0"/>
              <a:t>t</a:t>
            </a:r>
            <a:r>
              <a:rPr lang="ja-JP" altLang="ja-JP" sz="2400" dirty="0"/>
              <a:t>の対象者が存在するか否か</a:t>
            </a:r>
            <a:endParaRPr kumimoji="1" lang="ja-JP" altLang="en-US" sz="2400" dirty="0"/>
          </a:p>
        </p:txBody>
      </p:sp>
      <p:sp>
        <p:nvSpPr>
          <p:cNvPr id="5" name="テキスト ボックス 4"/>
          <p:cNvSpPr txBox="1"/>
          <p:nvPr/>
        </p:nvSpPr>
        <p:spPr>
          <a:xfrm>
            <a:off x="85457" y="854579"/>
            <a:ext cx="7648487" cy="523220"/>
          </a:xfrm>
          <a:prstGeom prst="rect">
            <a:avLst/>
          </a:prstGeom>
          <a:noFill/>
        </p:spPr>
        <p:txBody>
          <a:bodyPr wrap="square" rtlCol="0">
            <a:spAutoFit/>
          </a:bodyPr>
          <a:lstStyle/>
          <a:p>
            <a:r>
              <a:rPr kumimoji="1" lang="ja-JP" altLang="en-US" sz="2800" dirty="0" smtClean="0"/>
              <a:t>●無線アクセスポイント動作フラグのモデル</a:t>
            </a:r>
            <a:endParaRPr lang="ja-JP" altLang="en-US" sz="2800" dirty="0"/>
          </a:p>
        </p:txBody>
      </p:sp>
    </p:spTree>
    <p:extLst>
      <p:ext uri="{BB962C8B-B14F-4D97-AF65-F5344CB8AC3E}">
        <p14:creationId xmlns:p14="http://schemas.microsoft.com/office/powerpoint/2010/main" val="7525656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xmlns:a14="http://schemas.microsoft.com/office/drawing/2010/main">
        <mc:Choice Requires="a14">
          <p:sp>
            <p:nvSpPr>
              <p:cNvPr id="3" name="テキスト ボックス 2"/>
              <p:cNvSpPr txBox="1"/>
              <p:nvPr/>
            </p:nvSpPr>
            <p:spPr>
              <a:xfrm>
                <a:off x="1648180" y="2699211"/>
                <a:ext cx="6154130" cy="1074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2000" i="1" smtClean="0">
                              <a:latin typeface="Cambria Math" panose="02040503050406030204" pitchFamily="18" charset="0"/>
                            </a:rPr>
                          </m:ctrlPr>
                        </m:sSubPr>
                        <m:e>
                          <m:r>
                            <a:rPr lang="en-US" altLang="ja-JP" sz="2000" b="0" i="1" smtClean="0">
                              <a:latin typeface="Cambria Math" panose="02040503050406030204" pitchFamily="18" charset="0"/>
                            </a:rPr>
                            <m:t>𝑅𝑇</m:t>
                          </m:r>
                          <m:r>
                            <a:rPr lang="en-US" altLang="ja-JP" sz="2000" i="1">
                              <a:latin typeface="Cambria Math" panose="02040503050406030204" pitchFamily="18" charset="0"/>
                            </a:rPr>
                            <m:t>𝑆</m:t>
                          </m:r>
                        </m:e>
                        <m:sub>
                          <m:r>
                            <a:rPr lang="en-US" altLang="ja-JP" sz="2000" i="1">
                              <a:latin typeface="Cambria Math" panose="02040503050406030204" pitchFamily="18" charset="0"/>
                            </a:rPr>
                            <m:t>𝑛</m:t>
                          </m:r>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𝑃</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e>
                      </m:d>
                      <m:r>
                        <a:rPr lang="en-US" altLang="ja-JP" sz="2000" i="1">
                          <a:latin typeface="Cambria Math" panose="02040503050406030204" pitchFamily="18" charset="0"/>
                        </a:rPr>
                        <m:t>= </m:t>
                      </m:r>
                      <m:nary>
                        <m:naryPr>
                          <m:chr m:val="∑"/>
                          <m:supHide m:val="on"/>
                          <m:ctrlPr>
                            <a:rPr lang="ja-JP" altLang="ja-JP" sz="2000" i="1">
                              <a:latin typeface="Cambria Math" panose="02040503050406030204" pitchFamily="18" charset="0"/>
                            </a:rPr>
                          </m:ctrlPr>
                        </m:naryPr>
                        <m:sub>
                          <m:r>
                            <a:rPr lang="en-US" altLang="ja-JP" sz="2000" i="1">
                              <a:latin typeface="Cambria Math" panose="02040503050406030204" pitchFamily="18" charset="0"/>
                            </a:rPr>
                            <m:t>𝑛</m:t>
                          </m:r>
                          <m:r>
                            <a:rPr lang="en-US" altLang="ja-JP" sz="2000" i="1">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𝑅</m:t>
                              </m:r>
                              <m:r>
                                <a:rPr lang="en-US" altLang="ja-JP" sz="2000" b="0" i="1" smtClean="0">
                                  <a:latin typeface="Cambria Math" panose="02040503050406030204" pitchFamily="18" charset="0"/>
                                </a:rPr>
                                <m:t>𝑇</m:t>
                              </m:r>
                              <m:r>
                                <a:rPr lang="en-US" altLang="ja-JP" sz="2000" i="1">
                                  <a:latin typeface="Cambria Math" panose="02040503050406030204" pitchFamily="18" charset="0"/>
                                </a:rPr>
                                <m:t>𝐶</m:t>
                              </m:r>
                            </m:e>
                            <m:sub>
                              <m:r>
                                <a:rPr lang="en-US" altLang="ja-JP" sz="2000" i="1">
                                  <a:latin typeface="Cambria Math" panose="02040503050406030204" pitchFamily="18" charset="0"/>
                                </a:rPr>
                                <m:t>𝑛</m:t>
                              </m:r>
                            </m:sub>
                          </m:sSub>
                        </m:sub>
                        <m:sup/>
                        <m:e>
                          <m:d>
                            <m:dPr>
                              <m:begChr m:val="{"/>
                              <m:endChr m:val="}"/>
                              <m:ctrlPr>
                                <a:rPr lang="en-US" altLang="ja-JP" sz="2000" i="1" smtClean="0">
                                  <a:latin typeface="Cambria Math" panose="02040503050406030204" pitchFamily="18" charset="0"/>
                                </a:rPr>
                              </m:ctrlPr>
                            </m:dPr>
                            <m:e>
                              <m:nary>
                                <m:naryPr>
                                  <m:chr m:val="∑"/>
                                  <m:ctrlPr>
                                    <a:rPr lang="en-US" altLang="ja-JP" sz="200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=1</m:t>
                                  </m:r>
                                </m:sub>
                                <m:sup>
                                  <m:r>
                                    <a:rPr lang="en-US" altLang="ja-JP" sz="2000" b="0" i="1" smtClean="0">
                                      <a:latin typeface="Cambria Math" panose="02040503050406030204" pitchFamily="18" charset="0"/>
                                    </a:rPr>
                                    <m:t>𝑛</m:t>
                                  </m:r>
                                </m:sup>
                                <m:e>
                                  <m:nary>
                                    <m:naryPr>
                                      <m:chr m:val="∑"/>
                                      <m:ctrlPr>
                                        <a:rPr lang="en-US" altLang="ja-JP" sz="2000" i="1" smtClean="0">
                                          <a:latin typeface="Cambria Math" panose="02040503050406030204" pitchFamily="18" charset="0"/>
                                        </a:rPr>
                                      </m:ctrlPr>
                                    </m:naryPr>
                                    <m:sub>
                                      <m:r>
                                        <m:rPr>
                                          <m:brk m:alnAt="23"/>
                                        </m:rPr>
                                        <a:rPr lang="en-US" altLang="ja-JP" sz="2000" b="0" i="1" smtClean="0">
                                          <a:latin typeface="Cambria Math" panose="02040503050406030204" pitchFamily="18" charset="0"/>
                                        </a:rPr>
                                        <m:t>𝑗</m:t>
                                      </m:r>
                                      <m:r>
                                        <a:rPr lang="en-US" altLang="ja-JP" sz="2000" b="0" i="1" smtClean="0">
                                          <a:latin typeface="Cambria Math" panose="02040503050406030204" pitchFamily="18" charset="0"/>
                                        </a:rPr>
                                        <m:t>=1</m:t>
                                      </m:r>
                                    </m:sub>
                                    <m:sup>
                                      <m:r>
                                        <a:rPr lang="en-US" altLang="ja-JP" sz="2000" b="0" i="1" smtClean="0">
                                          <a:latin typeface="Cambria Math" panose="02040503050406030204" pitchFamily="18" charset="0"/>
                                        </a:rPr>
                                        <m:t>𝑚</m:t>
                                      </m:r>
                                    </m:sup>
                                    <m:e>
                                      <m:sSub>
                                        <m:sSubPr>
                                          <m:ctrlPr>
                                            <a:rPr lang="en-US" altLang="ja-JP" sz="2000" i="1" smtClean="0">
                                              <a:latin typeface="Cambria Math" panose="02040503050406030204" pitchFamily="18" charset="0"/>
                                            </a:rPr>
                                          </m:ctrlPr>
                                        </m:sSubPr>
                                        <m:e>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𝑃</m:t>
                                              </m:r>
                                            </m:e>
                                            <m:sub>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𝐶</m:t>
                                                  </m:r>
                                                </m:e>
                                                <m:sub>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𝑑𝑖𝑟</m:t>
                                                      </m:r>
                                                    </m:e>
                                                    <m:sub>
                                                      <m:r>
                                                        <a:rPr lang="en-US" altLang="ja-JP" sz="2000" i="1">
                                                          <a:latin typeface="Cambria Math" panose="02040503050406030204" pitchFamily="18" charset="0"/>
                                                        </a:rPr>
                                                        <m:t>𝑛</m:t>
                                                      </m:r>
                                                    </m:sub>
                                                  </m:sSub>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e>
                                        <m:sub>
                                          <m:r>
                                            <a:rPr lang="en-US" altLang="ja-JP" sz="2000" b="0" i="1" smtClean="0">
                                              <a:latin typeface="Cambria Math" panose="02040503050406030204" pitchFamily="18" charset="0"/>
                                            </a:rPr>
                                            <m:t>𝑖𝑗</m:t>
                                          </m:r>
                                        </m:sub>
                                      </m:sSub>
                                      <m:r>
                                        <a:rPr lang="en-US" altLang="ja-JP" sz="2000" i="1">
                                          <a:latin typeface="Cambria Math" panose="02040503050406030204" pitchFamily="18" charset="0"/>
                                        </a:rPr>
                                        <m:t>∙</m:t>
                                      </m:r>
                                      <m:sSub>
                                        <m:sSubPr>
                                          <m:ctrlPr>
                                            <a:rPr lang="en-US" altLang="ja-JP" sz="2000" i="1" smtClean="0">
                                              <a:latin typeface="Cambria Math" panose="02040503050406030204" pitchFamily="18" charset="0"/>
                                            </a:rPr>
                                          </m:ctrlPr>
                                        </m:sSubPr>
                                        <m:e>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𝑛</m:t>
                                              </m:r>
                                            </m:sub>
                                          </m:sSub>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e>
                                        <m:sub>
                                          <m:r>
                                            <a:rPr lang="en-US" altLang="ja-JP" sz="2000" b="0" i="1" smtClean="0">
                                              <a:latin typeface="Cambria Math" panose="02040503050406030204" pitchFamily="18" charset="0"/>
                                            </a:rPr>
                                            <m:t>𝑖𝑗</m:t>
                                          </m:r>
                                        </m:sub>
                                      </m:sSub>
                                    </m:e>
                                  </m:nary>
                                </m:e>
                              </m:nary>
                            </m:e>
                          </m:d>
                        </m:e>
                      </m:nary>
                    </m:oMath>
                  </m:oMathPara>
                </a14:m>
                <a:endParaRPr kumimoji="1" lang="ja-JP" altLang="en-US" sz="2000" dirty="0"/>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1648180" y="2699211"/>
                <a:ext cx="6154130" cy="1074910"/>
              </a:xfrm>
              <a:prstGeom prst="rect">
                <a:avLst/>
              </a:prstGeom>
              <a:blipFill>
                <a:blip r:embed="rId2"/>
                <a:stretch>
                  <a:fillRect/>
                </a:stretch>
              </a:blipFill>
            </p:spPr>
            <p:txBody>
              <a:bodyPr/>
              <a:lstStyle/>
              <a:p>
                <a:r>
                  <a:rPr lang="ja-JP" altLang="en-US">
                    <a:noFill/>
                  </a:rPr>
                  <a:t> </a:t>
                </a:r>
              </a:p>
            </p:txBody>
          </p:sp>
        </mc:Fallback>
      </mc:AlternateContent>
      <p:sp>
        <p:nvSpPr>
          <p:cNvPr id="4" name="テキスト ボックス 3"/>
          <p:cNvSpPr txBox="1"/>
          <p:nvPr/>
        </p:nvSpPr>
        <p:spPr>
          <a:xfrm>
            <a:off x="439061" y="1781471"/>
            <a:ext cx="8094427" cy="461665"/>
          </a:xfrm>
          <a:prstGeom prst="rect">
            <a:avLst/>
          </a:prstGeom>
          <a:noFill/>
        </p:spPr>
        <p:txBody>
          <a:bodyPr wrap="square" rtlCol="0">
            <a:spAutoFit/>
          </a:bodyPr>
          <a:lstStyle/>
          <a:p>
            <a:r>
              <a:rPr lang="en-US" altLang="ja-JP" sz="2400" i="1" dirty="0"/>
              <a:t>n</a:t>
            </a:r>
            <a:r>
              <a:rPr lang="ja-JP" altLang="ja-JP" sz="2400" dirty="0"/>
              <a:t>番目</a:t>
            </a:r>
            <a:r>
              <a:rPr lang="ja-JP" altLang="ja-JP" sz="2400" dirty="0" smtClean="0"/>
              <a:t>の</a:t>
            </a:r>
            <a:r>
              <a:rPr lang="ja-JP" altLang="en-US" sz="2400" dirty="0" smtClean="0"/>
              <a:t>無線アクセスポイントが</a:t>
            </a:r>
            <a:r>
              <a:rPr lang="ja-JP" altLang="ja-JP" sz="2400" dirty="0" smtClean="0"/>
              <a:t>時刻</a:t>
            </a:r>
            <a:r>
              <a:rPr lang="en-US" altLang="ja-JP" sz="2400" i="1" dirty="0" smtClean="0"/>
              <a:t>t</a:t>
            </a:r>
            <a:r>
              <a:rPr lang="ja-JP" altLang="en-US" sz="2400" dirty="0" smtClean="0"/>
              <a:t>に</a:t>
            </a:r>
            <a:r>
              <a:rPr lang="ja-JP" altLang="ja-JP" sz="2400" dirty="0" smtClean="0"/>
              <a:t>センシング</a:t>
            </a:r>
            <a:r>
              <a:rPr lang="ja-JP" altLang="en-US" sz="2400" dirty="0" smtClean="0"/>
              <a:t>する</a:t>
            </a:r>
            <a:r>
              <a:rPr lang="ja-JP" altLang="ja-JP" sz="2400" dirty="0" smtClean="0"/>
              <a:t>量</a:t>
            </a:r>
            <a:endParaRPr kumimoji="1" lang="ja-JP" altLang="en-US" sz="2400" dirty="0"/>
          </a:p>
        </p:txBody>
      </p:sp>
      <p:sp>
        <p:nvSpPr>
          <p:cNvPr id="5" name="テキスト ボックス 4"/>
          <p:cNvSpPr txBox="1"/>
          <p:nvPr/>
        </p:nvSpPr>
        <p:spPr>
          <a:xfrm>
            <a:off x="85457" y="854579"/>
            <a:ext cx="7801242" cy="523220"/>
          </a:xfrm>
          <a:prstGeom prst="rect">
            <a:avLst/>
          </a:prstGeom>
          <a:noFill/>
        </p:spPr>
        <p:txBody>
          <a:bodyPr wrap="square" rtlCol="0">
            <a:spAutoFit/>
          </a:bodyPr>
          <a:lstStyle/>
          <a:p>
            <a:r>
              <a:rPr kumimoji="1" lang="ja-JP" altLang="en-US" sz="2800" dirty="0" smtClean="0"/>
              <a:t>●無線アクセスポイントのセンシング量モデル</a:t>
            </a:r>
            <a:endParaRPr lang="ja-JP" altLang="en-US" sz="2800" dirty="0"/>
          </a:p>
        </p:txBody>
      </p:sp>
    </p:spTree>
    <p:extLst>
      <p:ext uri="{BB962C8B-B14F-4D97-AF65-F5344CB8AC3E}">
        <p14:creationId xmlns:p14="http://schemas.microsoft.com/office/powerpoint/2010/main" val="14980733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pPr marL="514350" indent="-514350">
              <a:buFont typeface="+mj-lt"/>
              <a:buAutoNum type="arabicPeriod"/>
            </a:pPr>
            <a:r>
              <a:rPr lang="ja-JP" altLang="en-US" dirty="0" smtClean="0"/>
              <a:t>研究背景</a:t>
            </a:r>
            <a:endParaRPr kumimoji="1" lang="en-US" altLang="ja-JP" dirty="0" smtClean="0"/>
          </a:p>
          <a:p>
            <a:pPr marL="514350" indent="-514350">
              <a:buFont typeface="+mj-lt"/>
              <a:buAutoNum type="arabicPeriod"/>
            </a:pPr>
            <a:r>
              <a:rPr kumimoji="1" lang="ja-JP" altLang="en-US" dirty="0" smtClean="0"/>
              <a:t>既存</a:t>
            </a:r>
            <a:r>
              <a:rPr kumimoji="1" lang="ja-JP" altLang="en-US" dirty="0" smtClean="0"/>
              <a:t>研究</a:t>
            </a:r>
            <a:endParaRPr kumimoji="1" lang="en-US" altLang="ja-JP" dirty="0" smtClean="0"/>
          </a:p>
          <a:p>
            <a:pPr marL="514350" indent="-514350">
              <a:buFont typeface="+mj-lt"/>
              <a:buAutoNum type="arabicPeriod"/>
            </a:pPr>
            <a:r>
              <a:rPr lang="ja-JP" altLang="en-US" dirty="0" smtClean="0"/>
              <a:t>研究</a:t>
            </a:r>
            <a:r>
              <a:rPr lang="ja-JP" altLang="en-US" dirty="0"/>
              <a:t>動機</a:t>
            </a:r>
            <a:endParaRPr kumimoji="1" lang="en-US" altLang="ja-JP" dirty="0" smtClean="0"/>
          </a:p>
          <a:p>
            <a:pPr marL="514350" indent="-514350">
              <a:buFont typeface="+mj-lt"/>
              <a:buAutoNum type="arabicPeriod"/>
            </a:pPr>
            <a:r>
              <a:rPr kumimoji="1" lang="ja-JP" altLang="en-US" dirty="0" smtClean="0"/>
              <a:t>数理モデル提案</a:t>
            </a:r>
            <a:endParaRPr kumimoji="1" lang="en-US" altLang="ja-JP" dirty="0" smtClean="0"/>
          </a:p>
          <a:p>
            <a:pPr marL="514350" indent="-514350">
              <a:buFont typeface="+mj-lt"/>
              <a:buAutoNum type="arabicPeriod"/>
            </a:pPr>
            <a:r>
              <a:rPr lang="ja-JP" altLang="en-US" dirty="0" smtClean="0"/>
              <a:t>シミュレーション実験</a:t>
            </a:r>
            <a:endParaRPr lang="en-US" altLang="ja-JP" dirty="0" smtClean="0"/>
          </a:p>
          <a:p>
            <a:pPr marL="514350" indent="-514350">
              <a:buFont typeface="+mj-lt"/>
              <a:buAutoNum type="arabicPeriod"/>
            </a:pPr>
            <a:r>
              <a:rPr lang="ja-JP" altLang="en-US" dirty="0"/>
              <a:t>考察</a:t>
            </a:r>
            <a:endParaRPr lang="en-US" altLang="ja-JP" dirty="0" smtClean="0"/>
          </a:p>
          <a:p>
            <a:pPr marL="514350" indent="-514350">
              <a:buFont typeface="+mj-lt"/>
              <a:buAutoNum type="arabicPeriod"/>
            </a:pPr>
            <a:r>
              <a:rPr kumimoji="1" lang="ja-JP" altLang="en-US" dirty="0" smtClean="0"/>
              <a:t>まとめ</a:t>
            </a:r>
            <a:endParaRPr kumimoji="1" lang="en-US" altLang="ja-JP" dirty="0" smtClean="0"/>
          </a:p>
          <a:p>
            <a:pPr marL="514350" indent="-514350">
              <a:buFont typeface="+mj-lt"/>
              <a:buAutoNum type="arabicPeriod"/>
            </a:pPr>
            <a:endParaRPr kumimoji="1" lang="ja-JP" altLang="en-US" dirty="0"/>
          </a:p>
        </p:txBody>
      </p:sp>
    </p:spTree>
    <p:extLst>
      <p:ext uri="{BB962C8B-B14F-4D97-AF65-F5344CB8AC3E}">
        <p14:creationId xmlns:p14="http://schemas.microsoft.com/office/powerpoint/2010/main" val="1339737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円/楕円 36"/>
          <p:cNvSpPr/>
          <p:nvPr/>
        </p:nvSpPr>
        <p:spPr>
          <a:xfrm>
            <a:off x="1135207" y="2727066"/>
            <a:ext cx="7011272"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27" name="テキスト ボックス 26"/>
          <p:cNvSpPr txBox="1"/>
          <p:nvPr/>
        </p:nvSpPr>
        <p:spPr>
          <a:xfrm>
            <a:off x="535623" y="980108"/>
            <a:ext cx="8210443" cy="1200329"/>
          </a:xfrm>
          <a:prstGeom prst="rect">
            <a:avLst/>
          </a:prstGeom>
          <a:noFill/>
        </p:spPr>
        <p:txBody>
          <a:bodyPr wrap="square" rtlCol="0">
            <a:spAutoFit/>
          </a:bodyPr>
          <a:lstStyle/>
          <a:p>
            <a:r>
              <a:rPr lang="en-US" altLang="ja-JP" sz="2400" dirty="0"/>
              <a:t>G</a:t>
            </a:r>
            <a:r>
              <a:rPr lang="ja-JP" altLang="en-US" sz="2400" dirty="0"/>
              <a:t>空間情報センターの公表して</a:t>
            </a:r>
            <a:r>
              <a:rPr lang="ja-JP" altLang="en-US" sz="2400" dirty="0" smtClean="0"/>
              <a:t>いる</a:t>
            </a:r>
            <a:r>
              <a:rPr lang="en-US" altLang="ja-JP" sz="2400" dirty="0" smtClean="0"/>
              <a:t/>
            </a:r>
            <a:br>
              <a:rPr lang="en-US" altLang="ja-JP" sz="2400" dirty="0" smtClean="0"/>
            </a:br>
            <a:r>
              <a:rPr lang="ja-JP" altLang="en-US" sz="2400" dirty="0" smtClean="0"/>
              <a:t>松江駅</a:t>
            </a:r>
            <a:r>
              <a:rPr lang="ja-JP" altLang="en-US" sz="2400" dirty="0"/>
              <a:t>構内人流センサデータ（西日本旅客鉄道株式会社</a:t>
            </a:r>
            <a:r>
              <a:rPr lang="ja-JP" altLang="en-US" sz="2400" dirty="0" smtClean="0"/>
              <a:t>）</a:t>
            </a:r>
            <a:endParaRPr lang="en-US" altLang="ja-JP" sz="2400" dirty="0" smtClean="0"/>
          </a:p>
          <a:p>
            <a:r>
              <a:rPr lang="ja-JP" altLang="en-US" sz="2400" dirty="0" smtClean="0"/>
              <a:t>を使用</a:t>
            </a:r>
            <a:endParaRPr kumimoji="1" lang="ja-JP" altLang="en-US" sz="2400" dirty="0"/>
          </a:p>
        </p:txBody>
      </p:sp>
      <p:sp>
        <p:nvSpPr>
          <p:cNvPr id="6" name="テキスト ボックス 5"/>
          <p:cNvSpPr txBox="1"/>
          <p:nvPr/>
        </p:nvSpPr>
        <p:spPr>
          <a:xfrm>
            <a:off x="1861661" y="3254443"/>
            <a:ext cx="5558365" cy="523220"/>
          </a:xfrm>
          <a:prstGeom prst="rect">
            <a:avLst/>
          </a:prstGeom>
          <a:noFill/>
        </p:spPr>
        <p:txBody>
          <a:bodyPr wrap="square" rtlCol="0">
            <a:spAutoFit/>
          </a:bodyPr>
          <a:lstStyle/>
          <a:p>
            <a:r>
              <a:rPr lang="ja-JP" altLang="en-US" sz="2800" dirty="0" smtClean="0"/>
              <a:t>松江駅</a:t>
            </a:r>
            <a:r>
              <a:rPr lang="ja-JP" altLang="en-US" sz="2800" dirty="0"/>
              <a:t>構内登校者見守り</a:t>
            </a:r>
            <a:r>
              <a:rPr lang="ja-JP" altLang="en-US" sz="2800" dirty="0" smtClean="0"/>
              <a:t>サービス</a:t>
            </a:r>
            <a:endParaRPr lang="ja-JP" altLang="en-US" sz="2800" dirty="0"/>
          </a:p>
        </p:txBody>
      </p:sp>
      <p:sp>
        <p:nvSpPr>
          <p:cNvPr id="36" name="テキスト ボックス 35"/>
          <p:cNvSpPr txBox="1"/>
          <p:nvPr/>
        </p:nvSpPr>
        <p:spPr>
          <a:xfrm>
            <a:off x="535623" y="4757083"/>
            <a:ext cx="4832243" cy="461665"/>
          </a:xfrm>
          <a:prstGeom prst="rect">
            <a:avLst/>
          </a:prstGeom>
          <a:noFill/>
        </p:spPr>
        <p:txBody>
          <a:bodyPr wrap="square" rtlCol="0">
            <a:spAutoFit/>
          </a:bodyPr>
          <a:lstStyle/>
          <a:p>
            <a:r>
              <a:rPr lang="ja-JP" altLang="en-US" sz="2400" dirty="0" smtClean="0"/>
              <a:t>を設定，シミュレータを作成した．</a:t>
            </a:r>
            <a:endParaRPr lang="ja-JP" altLang="en-US" sz="2400" dirty="0"/>
          </a:p>
        </p:txBody>
      </p:sp>
      <p:sp>
        <p:nvSpPr>
          <p:cNvPr id="7" name="テキスト ボックス 6"/>
          <p:cNvSpPr txBox="1"/>
          <p:nvPr/>
        </p:nvSpPr>
        <p:spPr>
          <a:xfrm>
            <a:off x="3643892" y="1743670"/>
            <a:ext cx="5612580" cy="369332"/>
          </a:xfrm>
          <a:prstGeom prst="rect">
            <a:avLst/>
          </a:prstGeom>
          <a:noFill/>
        </p:spPr>
        <p:txBody>
          <a:bodyPr wrap="square" rtlCol="0">
            <a:spAutoFit/>
          </a:bodyPr>
          <a:lstStyle/>
          <a:p>
            <a:r>
              <a:rPr lang="en-US" altLang="ja-JP" dirty="0"/>
              <a:t>https://www.geospatial.jp/ckan/organization/aigid-team</a:t>
            </a:r>
            <a:endParaRPr kumimoji="1" lang="ja-JP" altLang="en-US" dirty="0"/>
          </a:p>
        </p:txBody>
      </p:sp>
    </p:spTree>
    <p:extLst>
      <p:ext uri="{BB962C8B-B14F-4D97-AF65-F5344CB8AC3E}">
        <p14:creationId xmlns:p14="http://schemas.microsoft.com/office/powerpoint/2010/main" val="9769864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965890" y="1566739"/>
            <a:ext cx="8007243" cy="1261884"/>
          </a:xfrm>
          <a:prstGeom prst="rect">
            <a:avLst/>
          </a:prstGeom>
          <a:noFill/>
        </p:spPr>
        <p:txBody>
          <a:bodyPr wrap="square" rtlCol="0">
            <a:spAutoFit/>
          </a:bodyPr>
          <a:lstStyle/>
          <a:p>
            <a:r>
              <a:rPr kumimoji="1" lang="ja-JP" altLang="en-US" sz="2400" dirty="0" smtClean="0"/>
              <a:t>オープンデータは</a:t>
            </a:r>
            <a:r>
              <a:rPr kumimoji="1" lang="ja-JP" altLang="en-US" sz="2800" dirty="0" smtClean="0">
                <a:solidFill>
                  <a:srgbClr val="FF0000"/>
                </a:solidFill>
              </a:rPr>
              <a:t>人流センサ</a:t>
            </a:r>
            <a:r>
              <a:rPr kumimoji="1" lang="ja-JP" altLang="en-US" sz="2400" dirty="0" smtClean="0"/>
              <a:t>を用いており，</a:t>
            </a:r>
            <a:r>
              <a:rPr kumimoji="1" lang="en-US" altLang="ja-JP" sz="2400" dirty="0" smtClean="0"/>
              <a:t/>
            </a:r>
            <a:br>
              <a:rPr kumimoji="1" lang="en-US" altLang="ja-JP" sz="2400" dirty="0" smtClean="0"/>
            </a:br>
            <a:r>
              <a:rPr lang="en-US" altLang="ja-JP" sz="2400" dirty="0" smtClean="0"/>
              <a:t>19</a:t>
            </a:r>
            <a:r>
              <a:rPr lang="ja-JP" altLang="en-US" sz="2400" dirty="0" smtClean="0"/>
              <a:t>個のセンサ毎に</a:t>
            </a:r>
            <a:r>
              <a:rPr lang="en-US" altLang="ja-JP" sz="2400" dirty="0" smtClean="0">
                <a:solidFill>
                  <a:srgbClr val="0070C0"/>
                </a:solidFill>
              </a:rPr>
              <a:t>in</a:t>
            </a:r>
            <a:r>
              <a:rPr lang="ja-JP" altLang="en-US" sz="2400" dirty="0" smtClean="0">
                <a:solidFill>
                  <a:srgbClr val="0070C0"/>
                </a:solidFill>
              </a:rPr>
              <a:t>データ</a:t>
            </a:r>
            <a:r>
              <a:rPr lang="ja-JP" altLang="en-US" sz="2400" dirty="0" smtClean="0"/>
              <a:t>と</a:t>
            </a:r>
            <a:r>
              <a:rPr lang="en-US" altLang="ja-JP" sz="2400" dirty="0" smtClean="0">
                <a:solidFill>
                  <a:srgbClr val="FF0000"/>
                </a:solidFill>
              </a:rPr>
              <a:t>out</a:t>
            </a:r>
            <a:r>
              <a:rPr lang="ja-JP" altLang="en-US" sz="2400" dirty="0" smtClean="0">
                <a:solidFill>
                  <a:srgbClr val="FF0000"/>
                </a:solidFill>
              </a:rPr>
              <a:t>データ</a:t>
            </a:r>
            <a:r>
              <a:rPr lang="ja-JP" altLang="en-US" sz="2400" dirty="0" smtClean="0"/>
              <a:t>が示されている．</a:t>
            </a:r>
            <a:r>
              <a:rPr lang="en-US" altLang="ja-JP" sz="2400" dirty="0" smtClean="0"/>
              <a:t/>
            </a:r>
            <a:br>
              <a:rPr lang="en-US" altLang="ja-JP" sz="2400" dirty="0" smtClean="0"/>
            </a:br>
            <a:r>
              <a:rPr lang="ja-JP" altLang="en-US" sz="2400" dirty="0" smtClean="0"/>
              <a:t>センサデータは</a:t>
            </a:r>
            <a:r>
              <a:rPr lang="en-US" altLang="ja-JP" sz="2400" dirty="0" smtClean="0"/>
              <a:t>1</a:t>
            </a:r>
            <a:r>
              <a:rPr lang="ja-JP" altLang="en-US" sz="2400" dirty="0" smtClean="0"/>
              <a:t>分毎の更新．</a:t>
            </a:r>
            <a:endParaRPr kumimoji="1" lang="ja-JP" altLang="en-US" sz="2400" dirty="0"/>
          </a:p>
        </p:txBody>
      </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3545" y="4440530"/>
            <a:ext cx="5604869" cy="1819265"/>
          </a:xfrm>
          <a:prstGeom prst="rect">
            <a:avLst/>
          </a:prstGeom>
          <a:noFill/>
          <a:ln>
            <a:noFill/>
          </a:ln>
        </p:spPr>
      </p:pic>
      <p:pic>
        <p:nvPicPr>
          <p:cNvPr id="9" name="図 8"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0484" y="2946633"/>
            <a:ext cx="2678619" cy="1493897"/>
          </a:xfrm>
          <a:prstGeom prst="rect">
            <a:avLst/>
          </a:prstGeom>
          <a:noFill/>
          <a:ln>
            <a:noFill/>
          </a:ln>
        </p:spPr>
      </p:pic>
      <p:sp>
        <p:nvSpPr>
          <p:cNvPr id="10" name="テキスト ボックス 9"/>
          <p:cNvSpPr txBox="1"/>
          <p:nvPr/>
        </p:nvSpPr>
        <p:spPr>
          <a:xfrm>
            <a:off x="643559" y="4510317"/>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1" name="テキスト ボックス 10"/>
          <p:cNvSpPr txBox="1"/>
          <p:nvPr/>
        </p:nvSpPr>
        <p:spPr>
          <a:xfrm>
            <a:off x="790683" y="2946633"/>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
        <p:nvSpPr>
          <p:cNvPr id="12" name="タイトル 1"/>
          <p:cNvSpPr>
            <a:spLocks noGrp="1"/>
          </p:cNvSpPr>
          <p:nvPr>
            <p:ph type="title"/>
          </p:nvPr>
        </p:nvSpPr>
        <p:spPr>
          <a:xfrm>
            <a:off x="258998" y="127508"/>
            <a:ext cx="7627701" cy="660433"/>
          </a:xfrm>
        </p:spPr>
        <p:txBody>
          <a:bodyPr/>
          <a:lstStyle/>
          <a:p>
            <a:r>
              <a:rPr kumimoji="1" lang="ja-JP" altLang="en-US" dirty="0" smtClean="0"/>
              <a:t>シミュレーション設計</a:t>
            </a:r>
            <a:endParaRPr kumimoji="1" lang="ja-JP" altLang="en-US" dirty="0"/>
          </a:p>
        </p:txBody>
      </p:sp>
      <p:sp>
        <p:nvSpPr>
          <p:cNvPr id="2" name="テキスト ボックス 1"/>
          <p:cNvSpPr txBox="1"/>
          <p:nvPr/>
        </p:nvSpPr>
        <p:spPr>
          <a:xfrm>
            <a:off x="85458" y="914401"/>
            <a:ext cx="4742916" cy="523220"/>
          </a:xfrm>
          <a:prstGeom prst="rect">
            <a:avLst/>
          </a:prstGeom>
          <a:noFill/>
        </p:spPr>
        <p:txBody>
          <a:bodyPr wrap="square" rtlCol="0">
            <a:spAutoFit/>
          </a:bodyPr>
          <a:lstStyle/>
          <a:p>
            <a:r>
              <a:rPr kumimoji="1" lang="ja-JP" altLang="en-US" sz="2800" dirty="0" smtClean="0"/>
              <a:t>●オープンデータについて</a:t>
            </a:r>
            <a:endParaRPr kumimoji="1" lang="ja-JP" altLang="en-US" sz="2800" dirty="0"/>
          </a:p>
        </p:txBody>
      </p:sp>
    </p:spTree>
    <p:extLst>
      <p:ext uri="{BB962C8B-B14F-4D97-AF65-F5344CB8AC3E}">
        <p14:creationId xmlns:p14="http://schemas.microsoft.com/office/powerpoint/2010/main" val="33891428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998" y="1448244"/>
            <a:ext cx="3949587" cy="2202731"/>
          </a:xfrm>
          <a:prstGeom prst="rect">
            <a:avLst/>
          </a:prstGeom>
          <a:noFill/>
          <a:ln>
            <a:noFill/>
          </a:ln>
        </p:spPr>
      </p:pic>
      <p:sp>
        <p:nvSpPr>
          <p:cNvPr id="7" name="テキスト ボックス 6"/>
          <p:cNvSpPr txBox="1"/>
          <p:nvPr/>
        </p:nvSpPr>
        <p:spPr>
          <a:xfrm>
            <a:off x="4977130" y="1614355"/>
            <a:ext cx="3474720" cy="1015663"/>
          </a:xfrm>
          <a:prstGeom prst="rect">
            <a:avLst/>
          </a:prstGeom>
          <a:noFill/>
        </p:spPr>
        <p:txBody>
          <a:bodyPr wrap="square" rtlCol="0">
            <a:spAutoFit/>
          </a:bodyPr>
          <a:lstStyle/>
          <a:p>
            <a:r>
              <a:rPr lang="ja-JP" altLang="en-US" sz="2000" dirty="0" smtClean="0"/>
              <a:t>モデルにあてはめるため，公開されている松江駅構内図をマス目で表現した</a:t>
            </a:r>
            <a:endParaRPr kumimoji="1" lang="ja-JP" altLang="en-US" sz="2000"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05681"/>
            <a:ext cx="9144000" cy="1750353"/>
          </a:xfrm>
          <a:prstGeom prst="rect">
            <a:avLst/>
          </a:prstGeom>
        </p:spPr>
      </p:pic>
      <p:sp>
        <p:nvSpPr>
          <p:cNvPr id="9" name="タイトル 1"/>
          <p:cNvSpPr>
            <a:spLocks noGrp="1"/>
          </p:cNvSpPr>
          <p:nvPr>
            <p:ph type="title"/>
          </p:nvPr>
        </p:nvSpPr>
        <p:spPr>
          <a:xfrm>
            <a:off x="258998" y="127508"/>
            <a:ext cx="7627701" cy="660433"/>
          </a:xfrm>
        </p:spPr>
        <p:txBody>
          <a:bodyPr/>
          <a:lstStyle/>
          <a:p>
            <a:r>
              <a:rPr kumimoji="1" lang="ja-JP" altLang="en-US" dirty="0" smtClean="0"/>
              <a:t>シミュレーション設計</a:t>
            </a:r>
            <a:endParaRPr kumimoji="1" lang="ja-JP" altLang="en-US" dirty="0"/>
          </a:p>
        </p:txBody>
      </p:sp>
      <p:sp>
        <p:nvSpPr>
          <p:cNvPr id="6" name="テキスト ボックス 5"/>
          <p:cNvSpPr txBox="1"/>
          <p:nvPr/>
        </p:nvSpPr>
        <p:spPr>
          <a:xfrm>
            <a:off x="85457" y="854579"/>
            <a:ext cx="6007693" cy="523220"/>
          </a:xfrm>
          <a:prstGeom prst="rect">
            <a:avLst/>
          </a:prstGeom>
          <a:noFill/>
        </p:spPr>
        <p:txBody>
          <a:bodyPr wrap="square" rtlCol="0">
            <a:spAutoFit/>
          </a:bodyPr>
          <a:lstStyle/>
          <a:p>
            <a:r>
              <a:rPr kumimoji="1" lang="ja-JP" altLang="en-US" sz="2800" dirty="0" smtClean="0"/>
              <a:t>●サービス領域のモデル化</a:t>
            </a:r>
            <a:endParaRPr kumimoji="1" lang="ja-JP" altLang="en-US" sz="2800" dirty="0"/>
          </a:p>
        </p:txBody>
      </p:sp>
    </p:spTree>
    <p:extLst>
      <p:ext uri="{BB962C8B-B14F-4D97-AF65-F5344CB8AC3E}">
        <p14:creationId xmlns:p14="http://schemas.microsoft.com/office/powerpoint/2010/main" val="19768032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pic>
        <p:nvPicPr>
          <p:cNvPr id="8" name="図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409" y="1644332"/>
            <a:ext cx="8339015" cy="4299268"/>
          </a:xfrm>
          <a:prstGeom prst="rect">
            <a:avLst/>
          </a:prstGeom>
          <a:noFill/>
          <a:ln>
            <a:noFill/>
          </a:ln>
        </p:spPr>
      </p:pic>
      <p:sp>
        <p:nvSpPr>
          <p:cNvPr id="4" name="テキスト ボックス 3"/>
          <p:cNvSpPr txBox="1"/>
          <p:nvPr/>
        </p:nvSpPr>
        <p:spPr>
          <a:xfrm>
            <a:off x="85457" y="854579"/>
            <a:ext cx="6007693" cy="523220"/>
          </a:xfrm>
          <a:prstGeom prst="rect">
            <a:avLst/>
          </a:prstGeom>
          <a:noFill/>
        </p:spPr>
        <p:txBody>
          <a:bodyPr wrap="square" rtlCol="0">
            <a:spAutoFit/>
          </a:bodyPr>
          <a:lstStyle/>
          <a:p>
            <a:r>
              <a:rPr kumimoji="1" lang="ja-JP" altLang="en-US" sz="2800" dirty="0" smtClean="0"/>
              <a:t>●機器構成概要</a:t>
            </a:r>
            <a:endParaRPr kumimoji="1" lang="ja-JP" altLang="en-US" sz="2800" dirty="0"/>
          </a:p>
        </p:txBody>
      </p:sp>
    </p:spTree>
    <p:extLst>
      <p:ext uri="{BB962C8B-B14F-4D97-AF65-F5344CB8AC3E}">
        <p14:creationId xmlns:p14="http://schemas.microsoft.com/office/powerpoint/2010/main" val="27342805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3" name="テキスト ボックス 2"/>
          <p:cNvSpPr txBox="1"/>
          <p:nvPr/>
        </p:nvSpPr>
        <p:spPr>
          <a:xfrm>
            <a:off x="1042457" y="1611969"/>
            <a:ext cx="7124701" cy="1569660"/>
          </a:xfrm>
          <a:prstGeom prst="rect">
            <a:avLst/>
          </a:prstGeom>
          <a:noFill/>
        </p:spPr>
        <p:txBody>
          <a:bodyPr wrap="square" rtlCol="0">
            <a:spAutoFit/>
          </a:bodyPr>
          <a:lstStyle/>
          <a:p>
            <a:r>
              <a:rPr lang="ja-JP" altLang="ja-JP" sz="2400" dirty="0" smtClean="0"/>
              <a:t>オープンデータは</a:t>
            </a:r>
            <a:r>
              <a:rPr lang="en-US" altLang="ja-JP" sz="2400" dirty="0" smtClean="0"/>
              <a:t>1</a:t>
            </a:r>
            <a:r>
              <a:rPr lang="ja-JP" altLang="ja-JP" sz="2400" dirty="0" smtClean="0"/>
              <a:t>分毎</a:t>
            </a:r>
            <a:r>
              <a:rPr lang="ja-JP" altLang="en-US" sz="2400" dirty="0" smtClean="0"/>
              <a:t>の積算値で表されるが</a:t>
            </a:r>
            <a:r>
              <a:rPr lang="ja-JP" altLang="ja-JP" sz="2400" dirty="0" smtClean="0"/>
              <a:t>，</a:t>
            </a:r>
            <a:r>
              <a:rPr lang="en-US" altLang="ja-JP" sz="2400" dirty="0" smtClean="0"/>
              <a:t/>
            </a:r>
            <a:br>
              <a:rPr lang="en-US" altLang="ja-JP" sz="2400" dirty="0" smtClean="0"/>
            </a:br>
            <a:r>
              <a:rPr lang="ja-JP" altLang="en-US" sz="2400" dirty="0" smtClean="0"/>
              <a:t>シミュレータの</a:t>
            </a:r>
            <a:r>
              <a:rPr lang="ja-JP" altLang="ja-JP" sz="2400" dirty="0"/>
              <a:t>センシング</a:t>
            </a:r>
            <a:r>
              <a:rPr lang="ja-JP" altLang="ja-JP" sz="2400" dirty="0" smtClean="0"/>
              <a:t>周期</a:t>
            </a:r>
            <a:r>
              <a:rPr lang="ja-JP" altLang="en-US" sz="2400" dirty="0" smtClean="0"/>
              <a:t>は</a:t>
            </a:r>
            <a:r>
              <a:rPr lang="en-US" altLang="ja-JP" sz="2400" dirty="0" smtClean="0"/>
              <a:t>1</a:t>
            </a:r>
            <a:r>
              <a:rPr lang="ja-JP" altLang="ja-JP" sz="2400" dirty="0" smtClean="0"/>
              <a:t>秒</a:t>
            </a:r>
            <a:r>
              <a:rPr lang="ja-JP" altLang="en-US" sz="2400" dirty="0" smtClean="0"/>
              <a:t>毎</a:t>
            </a:r>
            <a:r>
              <a:rPr lang="ja-JP" altLang="ja-JP" sz="2400" dirty="0" smtClean="0"/>
              <a:t>と</a:t>
            </a:r>
            <a:r>
              <a:rPr lang="ja-JP" altLang="en-US" sz="2400" dirty="0" smtClean="0"/>
              <a:t>した</a:t>
            </a:r>
            <a:r>
              <a:rPr lang="ja-JP" altLang="ja-JP" sz="2400" dirty="0" smtClean="0"/>
              <a:t>．</a:t>
            </a:r>
            <a:endParaRPr lang="en-US" altLang="ja-JP" sz="2400" dirty="0" smtClean="0"/>
          </a:p>
          <a:p>
            <a:r>
              <a:rPr lang="ja-JP" altLang="en-US" sz="2400" dirty="0" smtClean="0"/>
              <a:t>そこで，</a:t>
            </a:r>
            <a:r>
              <a:rPr lang="ja-JP" altLang="ja-JP" sz="2400" dirty="0" smtClean="0"/>
              <a:t>次</a:t>
            </a:r>
            <a:r>
              <a:rPr lang="ja-JP" altLang="ja-JP" sz="2400" dirty="0"/>
              <a:t>に示すアルゴリズムを</a:t>
            </a:r>
            <a:r>
              <a:rPr lang="ja-JP" altLang="ja-JP" sz="2400" dirty="0" smtClean="0"/>
              <a:t>用いてオープンデータを</a:t>
            </a:r>
            <a:r>
              <a:rPr lang="en-US" altLang="ja-JP" sz="2400" dirty="0" smtClean="0"/>
              <a:t>1</a:t>
            </a:r>
            <a:r>
              <a:rPr lang="ja-JP" altLang="ja-JP" sz="2400" dirty="0"/>
              <a:t>秒毎のデータへ変換した．</a:t>
            </a:r>
            <a:endParaRPr kumimoji="1" lang="ja-JP" altLang="en-US" sz="2400" dirty="0"/>
          </a:p>
        </p:txBody>
      </p:sp>
      <p:sp>
        <p:nvSpPr>
          <p:cNvPr id="5" name="テキスト ボックス 4"/>
          <p:cNvSpPr txBox="1"/>
          <p:nvPr/>
        </p:nvSpPr>
        <p:spPr>
          <a:xfrm>
            <a:off x="1939924" y="3604963"/>
            <a:ext cx="5807076" cy="2246769"/>
          </a:xfrm>
          <a:prstGeom prst="rect">
            <a:avLst/>
          </a:prstGeom>
          <a:noFill/>
        </p:spPr>
        <p:txBody>
          <a:bodyPr wrap="square" rtlCol="0">
            <a:spAutoFit/>
          </a:bodyPr>
          <a:lstStyle/>
          <a:p>
            <a:r>
              <a:rPr kumimoji="1" lang="en-US" altLang="ja-JP" sz="2800" dirty="0" smtClean="0"/>
              <a:t>10  </a:t>
            </a:r>
            <a:r>
              <a:rPr kumimoji="1" lang="ja-JP" altLang="en-US" sz="2800" dirty="0" smtClean="0"/>
              <a:t>→  </a:t>
            </a:r>
            <a:r>
              <a:rPr kumimoji="1" lang="en-US" altLang="ja-JP" sz="2800" dirty="0" smtClean="0"/>
              <a:t>{</a:t>
            </a:r>
            <a:r>
              <a:rPr kumimoji="1" lang="en-US" altLang="ja-JP" sz="2800" u="sng" dirty="0" smtClean="0"/>
              <a:t>1,0,0,0,0,0</a:t>
            </a:r>
            <a:r>
              <a:rPr kumimoji="1" lang="en-US" altLang="ja-JP" sz="2800" dirty="0" smtClean="0"/>
              <a:t>,1,0,0,0,0,0,1,0,…}</a:t>
            </a:r>
          </a:p>
          <a:p>
            <a:pPr marL="457200" indent="-457200">
              <a:buAutoNum type="arabicPlain" startAt="20"/>
            </a:pPr>
            <a:r>
              <a:rPr lang="ja-JP" altLang="en-US" sz="2800" dirty="0" smtClean="0"/>
              <a:t> →  </a:t>
            </a:r>
            <a:r>
              <a:rPr lang="en-US" altLang="ja-JP" sz="2800" dirty="0" smtClean="0"/>
              <a:t>{</a:t>
            </a:r>
            <a:r>
              <a:rPr lang="en-US" altLang="ja-JP" sz="2800" u="sng" dirty="0" smtClean="0"/>
              <a:t>1,0,0,1,0,0</a:t>
            </a:r>
            <a:r>
              <a:rPr lang="en-US" altLang="ja-JP" sz="2800" dirty="0" smtClean="0"/>
              <a:t>,1,0,0,1,0,0,1,0,…}</a:t>
            </a:r>
          </a:p>
          <a:p>
            <a:pPr marL="457200" indent="-457200">
              <a:buAutoNum type="arabicPlain" startAt="30"/>
            </a:pPr>
            <a:r>
              <a:rPr lang="ja-JP" altLang="en-US" sz="2800" dirty="0" smtClean="0"/>
              <a:t> →  </a:t>
            </a:r>
            <a:r>
              <a:rPr lang="en-US" altLang="ja-JP" sz="2800" dirty="0" smtClean="0"/>
              <a:t>{</a:t>
            </a:r>
            <a:r>
              <a:rPr lang="en-US" altLang="ja-JP" sz="2800" u="sng" dirty="0" smtClean="0"/>
              <a:t>1,0,1,0,1,0</a:t>
            </a:r>
            <a:r>
              <a:rPr lang="en-US" altLang="ja-JP" sz="2800" dirty="0" smtClean="0"/>
              <a:t>,1,0,1,0,1,0,1,0,…}</a:t>
            </a:r>
          </a:p>
          <a:p>
            <a:endParaRPr lang="en-US" altLang="ja-JP" sz="2800" dirty="0" smtClean="0"/>
          </a:p>
          <a:p>
            <a:r>
              <a:rPr kumimoji="1" lang="en-US" altLang="ja-JP" sz="2800" dirty="0" smtClean="0"/>
              <a:t>50  </a:t>
            </a:r>
            <a:r>
              <a:rPr kumimoji="1" lang="ja-JP" altLang="en-US" sz="2800" dirty="0" smtClean="0"/>
              <a:t>→  </a:t>
            </a:r>
            <a:r>
              <a:rPr kumimoji="1" lang="en-US" altLang="ja-JP" sz="2800" dirty="0" smtClean="0"/>
              <a:t>{</a:t>
            </a:r>
            <a:r>
              <a:rPr kumimoji="1" lang="en-US" altLang="ja-JP" sz="2800" u="sng" dirty="0" smtClean="0"/>
              <a:t>2,0,1,1,1,0</a:t>
            </a:r>
            <a:r>
              <a:rPr kumimoji="1" lang="en-US" altLang="ja-JP" sz="2800" dirty="0" smtClean="0"/>
              <a:t>,2,0,1,1,1,0,2,0,…}</a:t>
            </a:r>
            <a:endParaRPr kumimoji="1" lang="ja-JP" altLang="en-US" sz="2800" dirty="0"/>
          </a:p>
        </p:txBody>
      </p:sp>
      <p:sp>
        <p:nvSpPr>
          <p:cNvPr id="6" name="テキスト ボックス 5"/>
          <p:cNvSpPr txBox="1"/>
          <p:nvPr/>
        </p:nvSpPr>
        <p:spPr>
          <a:xfrm>
            <a:off x="85457" y="854579"/>
            <a:ext cx="6007693" cy="523220"/>
          </a:xfrm>
          <a:prstGeom prst="rect">
            <a:avLst/>
          </a:prstGeom>
          <a:noFill/>
        </p:spPr>
        <p:txBody>
          <a:bodyPr wrap="square" rtlCol="0">
            <a:spAutoFit/>
          </a:bodyPr>
          <a:lstStyle/>
          <a:p>
            <a:r>
              <a:rPr kumimoji="1" lang="ja-JP" altLang="en-US" sz="2800" dirty="0" smtClean="0"/>
              <a:t>●</a:t>
            </a:r>
            <a:r>
              <a:rPr lang="ja-JP" altLang="en-US" sz="2800" dirty="0" smtClean="0"/>
              <a:t>分データを秒毎のデータへ変換</a:t>
            </a:r>
            <a:endParaRPr kumimoji="1" lang="ja-JP" altLang="en-US" sz="2800" dirty="0"/>
          </a:p>
        </p:txBody>
      </p:sp>
    </p:spTree>
    <p:extLst>
      <p:ext uri="{BB962C8B-B14F-4D97-AF65-F5344CB8AC3E}">
        <p14:creationId xmlns:p14="http://schemas.microsoft.com/office/powerpoint/2010/main" val="413710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5" name="テキスト ボックス 4"/>
          <p:cNvSpPr txBox="1"/>
          <p:nvPr/>
        </p:nvSpPr>
        <p:spPr>
          <a:xfrm>
            <a:off x="1184655" y="2178591"/>
            <a:ext cx="6863969" cy="1384995"/>
          </a:xfrm>
          <a:prstGeom prst="rect">
            <a:avLst/>
          </a:prstGeom>
          <a:noFill/>
        </p:spPr>
        <p:txBody>
          <a:bodyPr wrap="square" rtlCol="0">
            <a:spAutoFit/>
          </a:bodyPr>
          <a:lstStyle/>
          <a:p>
            <a:pPr marL="457200" indent="-457200">
              <a:buFont typeface="Arial" panose="020B0604020202020204" pitchFamily="34" charset="0"/>
              <a:buChar char="•"/>
            </a:pPr>
            <a:r>
              <a:rPr lang="ja-JP" altLang="ja-JP" sz="2800" dirty="0"/>
              <a:t>ルータアクセス可能</a:t>
            </a:r>
            <a:r>
              <a:rPr lang="ja-JP" altLang="ja-JP" sz="2800" dirty="0" smtClean="0"/>
              <a:t>距離</a:t>
            </a:r>
            <a:endParaRPr lang="en-US" altLang="ja-JP" sz="2800" dirty="0"/>
          </a:p>
          <a:p>
            <a:pPr marL="457200" indent="-457200">
              <a:buFont typeface="Arial" panose="020B0604020202020204" pitchFamily="34" charset="0"/>
              <a:buChar char="•"/>
            </a:pPr>
            <a:r>
              <a:rPr lang="ja-JP" altLang="ja-JP" sz="2800" dirty="0" smtClean="0"/>
              <a:t>対象者数</a:t>
            </a:r>
            <a:r>
              <a:rPr lang="en-US" altLang="ja-JP" sz="2800" dirty="0" smtClean="0"/>
              <a:t/>
            </a:r>
            <a:br>
              <a:rPr lang="en-US" altLang="ja-JP" sz="2800" dirty="0" smtClean="0"/>
            </a:br>
            <a:r>
              <a:rPr lang="ja-JP" altLang="en-US" sz="2800" dirty="0" smtClean="0"/>
              <a:t>を</a:t>
            </a:r>
            <a:r>
              <a:rPr lang="ja-JP" altLang="ja-JP" sz="2800" dirty="0" smtClean="0"/>
              <a:t>変化させ</a:t>
            </a:r>
            <a:r>
              <a:rPr lang="ja-JP" altLang="en-US" sz="2800" dirty="0" smtClean="0"/>
              <a:t>、</a:t>
            </a:r>
            <a:r>
              <a:rPr lang="en-US" altLang="ja-JP" sz="2800" dirty="0" smtClean="0"/>
              <a:t>NPD</a:t>
            </a:r>
            <a:r>
              <a:rPr lang="ja-JP" altLang="en-US" sz="2800" dirty="0" smtClean="0"/>
              <a:t>流出比を算出した．</a:t>
            </a:r>
            <a:endParaRPr kumimoji="1" lang="ja-JP" altLang="en-US" sz="2800" dirty="0"/>
          </a:p>
        </p:txBody>
      </p:sp>
      <p:sp>
        <p:nvSpPr>
          <p:cNvPr id="4" name="テキスト ボックス 3"/>
          <p:cNvSpPr txBox="1"/>
          <p:nvPr/>
        </p:nvSpPr>
        <p:spPr>
          <a:xfrm>
            <a:off x="85457" y="854579"/>
            <a:ext cx="6007693" cy="523220"/>
          </a:xfrm>
          <a:prstGeom prst="rect">
            <a:avLst/>
          </a:prstGeom>
          <a:noFill/>
        </p:spPr>
        <p:txBody>
          <a:bodyPr wrap="square" rtlCol="0">
            <a:spAutoFit/>
          </a:bodyPr>
          <a:lstStyle/>
          <a:p>
            <a:r>
              <a:rPr kumimoji="1" lang="ja-JP" altLang="en-US" sz="2800" dirty="0" smtClean="0"/>
              <a:t>●</a:t>
            </a:r>
            <a:r>
              <a:rPr lang="ja-JP" altLang="en-US" sz="2800" dirty="0" smtClean="0"/>
              <a:t>シミュレーション内容</a:t>
            </a:r>
            <a:endParaRPr kumimoji="1" lang="ja-JP" altLang="en-US" sz="2800" dirty="0"/>
          </a:p>
        </p:txBody>
      </p:sp>
    </p:spTree>
    <p:extLst>
      <p:ext uri="{BB962C8B-B14F-4D97-AF65-F5344CB8AC3E}">
        <p14:creationId xmlns:p14="http://schemas.microsoft.com/office/powerpoint/2010/main" val="6982547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a:spLocks noGrp="1"/>
          </p:cNvSpPr>
          <p:nvPr>
            <p:ph type="title"/>
          </p:nvPr>
        </p:nvSpPr>
        <p:spPr>
          <a:xfrm>
            <a:off x="258998" y="127508"/>
            <a:ext cx="7627701" cy="660433"/>
          </a:xfrm>
        </p:spPr>
        <p:txBody>
          <a:bodyPr/>
          <a:lstStyle/>
          <a:p>
            <a:r>
              <a:rPr kumimoji="1" lang="ja-JP" altLang="en-US" dirty="0" smtClean="0"/>
              <a:t>シミュレーション結果</a:t>
            </a:r>
            <a:endParaRPr kumimoji="1" lang="ja-JP" altLang="en-US" dirty="0"/>
          </a:p>
        </p:txBody>
      </p:sp>
      <p:sp>
        <p:nvSpPr>
          <p:cNvPr id="3" name="Rectangle 2"/>
          <p:cNvSpPr>
            <a:spLocks noChangeArrowheads="1"/>
          </p:cNvSpPr>
          <p:nvPr/>
        </p:nvSpPr>
        <p:spPr bwMode="auto">
          <a:xfrm>
            <a:off x="-1" y="0"/>
            <a:ext cx="189533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1" name="テキスト ボックス 10"/>
          <p:cNvSpPr txBox="1"/>
          <p:nvPr/>
        </p:nvSpPr>
        <p:spPr>
          <a:xfrm>
            <a:off x="582881" y="5106955"/>
            <a:ext cx="7951519" cy="1200329"/>
          </a:xfrm>
          <a:prstGeom prst="rect">
            <a:avLst/>
          </a:prstGeom>
          <a:noFill/>
        </p:spPr>
        <p:txBody>
          <a:bodyPr wrap="square" rtlCol="0">
            <a:spAutoFit/>
          </a:bodyPr>
          <a:lstStyle/>
          <a:p>
            <a:pPr>
              <a:buClr>
                <a:schemeClr val="tx1"/>
              </a:buClr>
            </a:pPr>
            <a:r>
              <a:rPr lang="en-US" altLang="ja-JP" sz="2400" dirty="0" smtClean="0">
                <a:solidFill>
                  <a:srgbClr val="0070C0"/>
                </a:solidFill>
              </a:rPr>
              <a:t>NPD</a:t>
            </a:r>
            <a:r>
              <a:rPr lang="ja-JP" altLang="en-US" sz="2400" dirty="0" smtClean="0">
                <a:solidFill>
                  <a:srgbClr val="0070C0"/>
                </a:solidFill>
              </a:rPr>
              <a:t>流出比</a:t>
            </a:r>
            <a:r>
              <a:rPr lang="ja-JP" altLang="en-US" sz="2400" dirty="0" smtClean="0"/>
              <a:t>が小さいほどプライバシ保護能力が高い．</a:t>
            </a:r>
            <a:r>
              <a:rPr lang="en-US" altLang="ja-JP" sz="2400" dirty="0" smtClean="0"/>
              <a:t/>
            </a:r>
            <a:br>
              <a:rPr lang="en-US" altLang="ja-JP" sz="2400" dirty="0" smtClean="0"/>
            </a:b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はクラウドモデルより</a:t>
            </a:r>
            <a:r>
              <a:rPr lang="ja-JP" altLang="en-US" sz="2400" dirty="0" smtClean="0">
                <a:solidFill>
                  <a:srgbClr val="FF0000"/>
                </a:solidFill>
              </a:rPr>
              <a:t>プライバシ保護能力に</a:t>
            </a:r>
            <a:endParaRPr lang="en-US" altLang="ja-JP" sz="2400" dirty="0" smtClean="0">
              <a:solidFill>
                <a:srgbClr val="FF0000"/>
              </a:solidFill>
            </a:endParaRPr>
          </a:p>
          <a:p>
            <a:pPr>
              <a:buClr>
                <a:schemeClr val="tx1"/>
              </a:buClr>
            </a:pPr>
            <a:r>
              <a:rPr lang="ja-JP" altLang="en-US" sz="2400" dirty="0" smtClean="0">
                <a:solidFill>
                  <a:srgbClr val="FF0000"/>
                </a:solidFill>
              </a:rPr>
              <a:t>優れている</a:t>
            </a:r>
            <a:r>
              <a:rPr lang="ja-JP" altLang="en-US" sz="2400" dirty="0" smtClean="0"/>
              <a:t>．</a:t>
            </a:r>
            <a:endParaRPr lang="en-US" altLang="ja-JP" sz="2400" dirty="0" smtClean="0"/>
          </a:p>
        </p:txBody>
      </p:sp>
      <p:sp>
        <p:nvSpPr>
          <p:cNvPr id="12" name="テキスト ボックス 11"/>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pic>
        <p:nvPicPr>
          <p:cNvPr id="2" name="図 1"/>
          <p:cNvPicPr>
            <a:picLocks noChangeAspect="1"/>
          </p:cNvPicPr>
          <p:nvPr/>
        </p:nvPicPr>
        <p:blipFill>
          <a:blip r:embed="rId2"/>
          <a:stretch>
            <a:fillRect/>
          </a:stretch>
        </p:blipFill>
        <p:spPr>
          <a:xfrm>
            <a:off x="563960" y="1118612"/>
            <a:ext cx="7970440" cy="3729289"/>
          </a:xfrm>
          <a:prstGeom prst="rect">
            <a:avLst/>
          </a:prstGeom>
        </p:spPr>
      </p:pic>
    </p:spTree>
    <p:extLst>
      <p:ext uri="{BB962C8B-B14F-4D97-AF65-F5344CB8AC3E}">
        <p14:creationId xmlns:p14="http://schemas.microsoft.com/office/powerpoint/2010/main" val="11594534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考察</a:t>
            </a:r>
            <a:endParaRPr kumimoji="1" lang="ja-JP" altLang="en-US" dirty="0"/>
          </a:p>
        </p:txBody>
      </p:sp>
      <p:sp>
        <p:nvSpPr>
          <p:cNvPr id="3" name="コンテンツ プレースホルダー 2"/>
          <p:cNvSpPr>
            <a:spLocks noGrp="1"/>
          </p:cNvSpPr>
          <p:nvPr>
            <p:ph idx="1"/>
          </p:nvPr>
        </p:nvSpPr>
        <p:spPr>
          <a:xfrm>
            <a:off x="258999" y="1037685"/>
            <a:ext cx="7886700" cy="1791376"/>
          </a:xfrm>
        </p:spPr>
        <p:txBody>
          <a:bodyPr/>
          <a:lstStyle/>
          <a:p>
            <a:r>
              <a:rPr lang="ja-JP" altLang="ja-JP" dirty="0" smtClean="0"/>
              <a:t>アクセス</a:t>
            </a:r>
            <a:r>
              <a:rPr lang="ja-JP" altLang="ja-JP" dirty="0"/>
              <a:t>可能距離がセンサ有効</a:t>
            </a:r>
            <a:r>
              <a:rPr lang="ja-JP" altLang="ja-JP" dirty="0" smtClean="0"/>
              <a:t>距離</a:t>
            </a:r>
            <a:r>
              <a:rPr lang="en-US" altLang="ja-JP" dirty="0" smtClean="0"/>
              <a:t>(15</a:t>
            </a:r>
            <a:r>
              <a:rPr lang="ja-JP" altLang="en-US" dirty="0" err="1" smtClean="0"/>
              <a:t>ｍ</a:t>
            </a:r>
            <a:r>
              <a:rPr lang="en-US" altLang="ja-JP" dirty="0" smtClean="0"/>
              <a:t>)</a:t>
            </a:r>
            <a:r>
              <a:rPr lang="ja-JP" altLang="ja-JP" dirty="0" smtClean="0"/>
              <a:t>より</a:t>
            </a:r>
            <a:r>
              <a:rPr lang="ja-JP" altLang="ja-JP" dirty="0"/>
              <a:t>短いと</a:t>
            </a:r>
            <a:r>
              <a:rPr lang="ja-JP" altLang="ja-JP" dirty="0">
                <a:solidFill>
                  <a:srgbClr val="0070C0"/>
                </a:solidFill>
              </a:rPr>
              <a:t>追跡サービスとして不十分</a:t>
            </a:r>
            <a:r>
              <a:rPr lang="ja-JP" altLang="ja-JP" dirty="0"/>
              <a:t>で</a:t>
            </a:r>
            <a:r>
              <a:rPr lang="ja-JP" altLang="ja-JP" dirty="0" smtClean="0"/>
              <a:t>ある</a:t>
            </a:r>
            <a:r>
              <a:rPr lang="en-US" altLang="ja-JP" dirty="0" smtClean="0"/>
              <a:t/>
            </a:r>
            <a:br>
              <a:rPr lang="en-US" altLang="ja-JP" dirty="0" smtClean="0"/>
            </a:br>
            <a:r>
              <a:rPr lang="ja-JP" altLang="ja-JP" dirty="0" smtClean="0"/>
              <a:t>反対</a:t>
            </a:r>
            <a:r>
              <a:rPr lang="ja-JP" altLang="ja-JP" dirty="0"/>
              <a:t>にアクセス可能距離があまりに長いと，</a:t>
            </a:r>
            <a:r>
              <a:rPr lang="en-US" altLang="ja-JP" dirty="0">
                <a:solidFill>
                  <a:srgbClr val="0070C0"/>
                </a:solidFill>
              </a:rPr>
              <a:t>NPD</a:t>
            </a:r>
            <a:r>
              <a:rPr lang="ja-JP" altLang="ja-JP" dirty="0">
                <a:solidFill>
                  <a:srgbClr val="0070C0"/>
                </a:solidFill>
              </a:rPr>
              <a:t>センシング過多の原因</a:t>
            </a:r>
            <a:r>
              <a:rPr lang="ja-JP" altLang="ja-JP" dirty="0"/>
              <a:t>となる．</a:t>
            </a:r>
            <a:endParaRPr kumimoji="1" lang="ja-JP" altLang="en-US" dirty="0"/>
          </a:p>
        </p:txBody>
      </p:sp>
      <p:sp>
        <p:nvSpPr>
          <p:cNvPr id="5" name="正方形/長方形 4"/>
          <p:cNvSpPr/>
          <p:nvPr/>
        </p:nvSpPr>
        <p:spPr>
          <a:xfrm>
            <a:off x="717848" y="5561853"/>
            <a:ext cx="7785218" cy="2734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1026" name="Picture 2" descr="Wi-Fi無線ルーター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848" y="3637059"/>
            <a:ext cx="724938" cy="7249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ドーム形の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848" y="4587171"/>
            <a:ext cx="724938" cy="7249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立ってスマホを使う人のイラスト（男子学生・笑顔）"/>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8281" y="4381778"/>
            <a:ext cx="849554" cy="1213649"/>
          </a:xfrm>
          <a:prstGeom prst="rect">
            <a:avLst/>
          </a:prstGeom>
          <a:noFill/>
          <a:extLst>
            <a:ext uri="{909E8E84-426E-40DD-AFC4-6F175D3DCCD1}">
              <a14:hiddenFill xmlns:a14="http://schemas.microsoft.com/office/drawing/2010/main">
                <a:solidFill>
                  <a:srgbClr val="FFFFFF"/>
                </a:solidFill>
              </a14:hiddenFill>
            </a:ext>
          </a:extLst>
        </p:spPr>
      </p:pic>
      <p:sp>
        <p:nvSpPr>
          <p:cNvPr id="6" name="右矢印 5"/>
          <p:cNvSpPr/>
          <p:nvPr/>
        </p:nvSpPr>
        <p:spPr>
          <a:xfrm>
            <a:off x="1649340" y="4830606"/>
            <a:ext cx="3958453" cy="31396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右矢印 10"/>
          <p:cNvSpPr/>
          <p:nvPr/>
        </p:nvSpPr>
        <p:spPr>
          <a:xfrm>
            <a:off x="1649340" y="3989892"/>
            <a:ext cx="5315484" cy="31396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1649340" y="5144566"/>
            <a:ext cx="2238998" cy="369332"/>
          </a:xfrm>
          <a:prstGeom prst="rect">
            <a:avLst/>
          </a:prstGeom>
          <a:noFill/>
        </p:spPr>
        <p:txBody>
          <a:bodyPr wrap="square" rtlCol="0">
            <a:spAutoFit/>
          </a:bodyPr>
          <a:lstStyle/>
          <a:p>
            <a:r>
              <a:rPr kumimoji="1" lang="ja-JP" altLang="en-US" dirty="0" smtClean="0"/>
              <a:t>センサ有効範囲</a:t>
            </a:r>
            <a:endParaRPr kumimoji="1" lang="ja-JP" altLang="en-US" dirty="0"/>
          </a:p>
        </p:txBody>
      </p:sp>
      <p:sp>
        <p:nvSpPr>
          <p:cNvPr id="13" name="テキスト ボックス 12"/>
          <p:cNvSpPr txBox="1"/>
          <p:nvPr/>
        </p:nvSpPr>
        <p:spPr>
          <a:xfrm>
            <a:off x="1649340" y="4235512"/>
            <a:ext cx="2238998" cy="369332"/>
          </a:xfrm>
          <a:prstGeom prst="rect">
            <a:avLst/>
          </a:prstGeom>
          <a:noFill/>
        </p:spPr>
        <p:txBody>
          <a:bodyPr wrap="square" rtlCol="0">
            <a:spAutoFit/>
          </a:bodyPr>
          <a:lstStyle/>
          <a:p>
            <a:r>
              <a:rPr lang="ja-JP" altLang="en-US" dirty="0" smtClean="0"/>
              <a:t>アクセス可能</a:t>
            </a:r>
            <a:r>
              <a:rPr lang="ja-JP" altLang="en-US" dirty="0"/>
              <a:t>距離</a:t>
            </a:r>
            <a:endParaRPr kumimoji="1" lang="ja-JP" altLang="en-US" dirty="0"/>
          </a:p>
        </p:txBody>
      </p:sp>
      <p:sp>
        <p:nvSpPr>
          <p:cNvPr id="14" name="テキスト ボックス 13"/>
          <p:cNvSpPr txBox="1"/>
          <p:nvPr/>
        </p:nvSpPr>
        <p:spPr>
          <a:xfrm>
            <a:off x="717847" y="3151401"/>
            <a:ext cx="5785503" cy="369332"/>
          </a:xfrm>
          <a:prstGeom prst="rect">
            <a:avLst/>
          </a:prstGeom>
          <a:noFill/>
        </p:spPr>
        <p:txBody>
          <a:bodyPr wrap="square" rtlCol="0">
            <a:spAutoFit/>
          </a:bodyPr>
          <a:lstStyle/>
          <a:p>
            <a:r>
              <a:rPr lang="ja-JP" altLang="en-US" dirty="0" smtClean="0"/>
              <a:t>例：アクセス可能距離がセンサ有効範囲より長い場合</a:t>
            </a:r>
            <a:endParaRPr kumimoji="1" lang="ja-JP" altLang="en-US" dirty="0"/>
          </a:p>
        </p:txBody>
      </p:sp>
      <p:pic>
        <p:nvPicPr>
          <p:cNvPr id="1036" name="Picture 12" descr="通勤しているOL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6266" y="4381779"/>
            <a:ext cx="784826" cy="1213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8896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考察</a:t>
            </a:r>
            <a:endParaRPr kumimoji="1" lang="ja-JP" altLang="en-US" dirty="0"/>
          </a:p>
        </p:txBody>
      </p:sp>
      <p:sp>
        <p:nvSpPr>
          <p:cNvPr id="3" name="コンテンツ プレースホルダー 2"/>
          <p:cNvSpPr>
            <a:spLocks noGrp="1"/>
          </p:cNvSpPr>
          <p:nvPr>
            <p:ph idx="1"/>
          </p:nvPr>
        </p:nvSpPr>
        <p:spPr>
          <a:xfrm>
            <a:off x="258999" y="1037685"/>
            <a:ext cx="7886700" cy="2041237"/>
          </a:xfrm>
        </p:spPr>
        <p:txBody>
          <a:bodyPr/>
          <a:lstStyle/>
          <a:p>
            <a:r>
              <a:rPr lang="ja-JP" altLang="ja-JP" dirty="0"/>
              <a:t>対象者数が少ないときの</a:t>
            </a:r>
            <a:r>
              <a:rPr lang="en-US" altLang="ja-JP" dirty="0"/>
              <a:t>LPLC</a:t>
            </a:r>
            <a:r>
              <a:rPr lang="ja-JP" altLang="ja-JP" dirty="0"/>
              <a:t>モデルのプライバシ保護能力が</a:t>
            </a:r>
            <a:r>
              <a:rPr lang="ja-JP" altLang="ja-JP" dirty="0">
                <a:solidFill>
                  <a:srgbClr val="FF0000"/>
                </a:solidFill>
              </a:rPr>
              <a:t>特に優れている</a:t>
            </a:r>
            <a:r>
              <a:rPr lang="ja-JP" altLang="ja-JP" dirty="0" smtClean="0"/>
              <a:t>．</a:t>
            </a:r>
            <a:r>
              <a:rPr lang="en-US" altLang="ja-JP" dirty="0" smtClean="0"/>
              <a:t/>
            </a:r>
            <a:br>
              <a:rPr lang="en-US" altLang="ja-JP" dirty="0" smtClean="0"/>
            </a:br>
            <a:r>
              <a:rPr lang="ja-JP" altLang="ja-JP" dirty="0" smtClean="0"/>
              <a:t>その</a:t>
            </a:r>
            <a:r>
              <a:rPr lang="ja-JP" altLang="ja-JP" dirty="0"/>
              <a:t>ため対象者人数に対して</a:t>
            </a:r>
            <a:r>
              <a:rPr lang="en-US" altLang="ja-JP" dirty="0"/>
              <a:t>LPLC</a:t>
            </a:r>
            <a:r>
              <a:rPr lang="ja-JP" altLang="ja-JP" dirty="0"/>
              <a:t>ノードの数を減らすことが出来れば，</a:t>
            </a:r>
            <a:r>
              <a:rPr lang="ja-JP" altLang="ja-JP" dirty="0">
                <a:solidFill>
                  <a:srgbClr val="FF0000"/>
                </a:solidFill>
              </a:rPr>
              <a:t>より</a:t>
            </a:r>
            <a:r>
              <a:rPr lang="en-US" altLang="ja-JP" dirty="0">
                <a:solidFill>
                  <a:srgbClr val="FF0000"/>
                </a:solidFill>
              </a:rPr>
              <a:t>NPD</a:t>
            </a:r>
            <a:r>
              <a:rPr lang="ja-JP" altLang="ja-JP" dirty="0">
                <a:solidFill>
                  <a:srgbClr val="FF0000"/>
                </a:solidFill>
              </a:rPr>
              <a:t>流出比を抑制できる</a:t>
            </a:r>
            <a:r>
              <a:rPr lang="ja-JP" altLang="ja-JP" dirty="0"/>
              <a:t>．</a:t>
            </a:r>
            <a:endParaRPr lang="en-US" altLang="ja-JP" sz="3600" dirty="0"/>
          </a:p>
          <a:p>
            <a:endParaRPr kumimoji="1" lang="ja-JP" altLang="en-US" dirty="0"/>
          </a:p>
        </p:txBody>
      </p:sp>
      <p:pic>
        <p:nvPicPr>
          <p:cNvPr id="5" name="図 4"/>
          <p:cNvPicPr>
            <a:picLocks noChangeAspect="1"/>
          </p:cNvPicPr>
          <p:nvPr/>
        </p:nvPicPr>
        <p:blipFill>
          <a:blip r:embed="rId2"/>
          <a:stretch>
            <a:fillRect/>
          </a:stretch>
        </p:blipFill>
        <p:spPr>
          <a:xfrm>
            <a:off x="1298899" y="3252159"/>
            <a:ext cx="6460683" cy="3022889"/>
          </a:xfrm>
          <a:prstGeom prst="rect">
            <a:avLst/>
          </a:prstGeom>
        </p:spPr>
      </p:pic>
      <p:sp>
        <p:nvSpPr>
          <p:cNvPr id="6" name="正方形/長方形 5"/>
          <p:cNvSpPr/>
          <p:nvPr/>
        </p:nvSpPr>
        <p:spPr>
          <a:xfrm>
            <a:off x="1751889" y="3187582"/>
            <a:ext cx="1401510" cy="3196126"/>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4417958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a:t>
            </a:r>
            <a:endParaRPr kumimoji="1" lang="ja-JP" altLang="en-US" dirty="0"/>
          </a:p>
        </p:txBody>
      </p:sp>
      <p:sp>
        <p:nvSpPr>
          <p:cNvPr id="3" name="テキスト ボックス 2"/>
          <p:cNvSpPr txBox="1"/>
          <p:nvPr/>
        </p:nvSpPr>
        <p:spPr>
          <a:xfrm>
            <a:off x="629999" y="1407498"/>
            <a:ext cx="8166863"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a:solidFill>
                  <a:srgbClr val="FF0000"/>
                </a:solidFill>
              </a:rPr>
              <a:t>実測値</a:t>
            </a:r>
            <a:r>
              <a:rPr lang="en-US" altLang="ja-JP" sz="2400" dirty="0"/>
              <a:t>(</a:t>
            </a:r>
            <a:r>
              <a:rPr lang="ja-JP" altLang="en-US" sz="2400" dirty="0"/>
              <a:t>オープンデータ</a:t>
            </a:r>
            <a:r>
              <a:rPr lang="en-US" altLang="ja-JP" sz="2400" dirty="0"/>
              <a:t>)</a:t>
            </a:r>
            <a:r>
              <a:rPr lang="ja-JP" altLang="en-US" sz="2400" dirty="0"/>
              <a:t>を用いて</a:t>
            </a:r>
            <a:r>
              <a:rPr lang="ja-JP" altLang="en-US" sz="2400" dirty="0" smtClean="0"/>
              <a:t>，</a:t>
            </a:r>
            <a:r>
              <a:rPr lang="ja-JP" altLang="en-US" sz="2400" dirty="0" smtClean="0">
                <a:solidFill>
                  <a:srgbClr val="0070C0"/>
                </a:solidFill>
              </a:rPr>
              <a:t>クラウドモデル</a:t>
            </a:r>
            <a:r>
              <a:rPr lang="ja-JP" altLang="en-US" sz="2400" dirty="0" smtClean="0"/>
              <a:t>と</a:t>
            </a:r>
            <a:r>
              <a:rPr lang="en-US" altLang="ja-JP" sz="2400" dirty="0" smtClean="0">
                <a:solidFill>
                  <a:srgbClr val="FF0000"/>
                </a:solidFill>
              </a:rPr>
              <a:t>LPL</a:t>
            </a:r>
            <a:r>
              <a:rPr lang="en-US" altLang="ja-JP" sz="2400" dirty="0">
                <a:solidFill>
                  <a:srgbClr val="FF0000"/>
                </a:solidFill>
              </a:rPr>
              <a:t>C</a:t>
            </a:r>
            <a:r>
              <a:rPr lang="ja-JP" altLang="en-US" sz="2400" dirty="0" smtClean="0">
                <a:solidFill>
                  <a:srgbClr val="FF0000"/>
                </a:solidFill>
              </a:rPr>
              <a:t>モデル</a:t>
            </a:r>
            <a:r>
              <a:rPr lang="ja-JP" altLang="en-US" sz="2400" dirty="0" smtClean="0"/>
              <a:t>の</a:t>
            </a:r>
            <a:r>
              <a:rPr lang="en-US" altLang="ja-JP" sz="2400" dirty="0" smtClean="0"/>
              <a:t>NPD</a:t>
            </a:r>
            <a:r>
              <a:rPr lang="ja-JP" altLang="en-US" sz="2400" dirty="0" smtClean="0"/>
              <a:t>流出比</a:t>
            </a:r>
            <a:r>
              <a:rPr lang="ja-JP" altLang="en-US" sz="2400" dirty="0"/>
              <a:t>について</a:t>
            </a:r>
            <a:r>
              <a:rPr lang="ja-JP" altLang="en-US" sz="2400" dirty="0" smtClean="0"/>
              <a:t>分析した．</a:t>
            </a:r>
            <a:endParaRPr lang="ja-JP" altLang="en-US" sz="2400" dirty="0"/>
          </a:p>
        </p:txBody>
      </p:sp>
      <p:sp>
        <p:nvSpPr>
          <p:cNvPr id="4" name="テキスト ボックス 3"/>
          <p:cNvSpPr txBox="1"/>
          <p:nvPr/>
        </p:nvSpPr>
        <p:spPr>
          <a:xfrm>
            <a:off x="630000" y="2748155"/>
            <a:ext cx="8227912"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のプライバシ保護能力は</a:t>
            </a:r>
            <a:r>
              <a:rPr lang="ja-JP" altLang="en-US" sz="2400" dirty="0" smtClean="0">
                <a:solidFill>
                  <a:srgbClr val="0070C0"/>
                </a:solidFill>
              </a:rPr>
              <a:t>クラウドモデル</a:t>
            </a:r>
            <a:r>
              <a:rPr lang="ja-JP" altLang="en-US" sz="2400" dirty="0" smtClean="0"/>
              <a:t>よりも</a:t>
            </a:r>
            <a:r>
              <a:rPr lang="ja-JP" altLang="en-US" sz="2400" dirty="0" smtClean="0">
                <a:solidFill>
                  <a:srgbClr val="FF0000"/>
                </a:solidFill>
              </a:rPr>
              <a:t>優れていた</a:t>
            </a:r>
            <a:r>
              <a:rPr lang="ja-JP" altLang="en-US" sz="2400" dirty="0" smtClean="0"/>
              <a:t>．</a:t>
            </a:r>
            <a:endParaRPr lang="ja-JP" altLang="en-US" sz="2400" dirty="0"/>
          </a:p>
        </p:txBody>
      </p:sp>
      <p:sp>
        <p:nvSpPr>
          <p:cNvPr id="5" name="テキスト ボックス 4"/>
          <p:cNvSpPr txBox="1"/>
          <p:nvPr/>
        </p:nvSpPr>
        <p:spPr>
          <a:xfrm>
            <a:off x="629999" y="4088812"/>
            <a:ext cx="8227913"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今後</a:t>
            </a:r>
            <a:r>
              <a:rPr lang="ja-JP" altLang="en-US" sz="2400" dirty="0" smtClean="0"/>
              <a:t>は多人数見守りでの</a:t>
            </a:r>
            <a:r>
              <a:rPr lang="en-US" altLang="ja-JP" sz="2400" dirty="0" smtClean="0"/>
              <a:t>NPD</a:t>
            </a:r>
            <a:r>
              <a:rPr lang="ja-JP" altLang="en-US" sz="2400" dirty="0" smtClean="0"/>
              <a:t>流出比の削減，</a:t>
            </a:r>
            <a:r>
              <a:rPr lang="en-US" altLang="ja-JP" sz="2400" dirty="0" smtClean="0"/>
              <a:t>LPLC</a:t>
            </a:r>
            <a:r>
              <a:rPr lang="ja-JP" altLang="en-US" sz="2400" dirty="0" smtClean="0"/>
              <a:t>モデルの実証実験を行う．</a:t>
            </a:r>
            <a:endParaRPr lang="ja-JP" altLang="en-US" sz="2400" dirty="0"/>
          </a:p>
        </p:txBody>
      </p:sp>
      <p:sp>
        <p:nvSpPr>
          <p:cNvPr id="6" name="テキスト ボックス 5"/>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4201296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32550141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172634" y="3136613"/>
            <a:ext cx="6798733" cy="584775"/>
          </a:xfrm>
          <a:prstGeom prst="rect">
            <a:avLst/>
          </a:prstGeom>
          <a:noFill/>
        </p:spPr>
        <p:txBody>
          <a:bodyPr wrap="square" rtlCol="0">
            <a:spAutoFit/>
          </a:bodyPr>
          <a:lstStyle/>
          <a:p>
            <a:r>
              <a:rPr kumimoji="1" lang="ja-JP" altLang="en-US" sz="3200" dirty="0" smtClean="0"/>
              <a:t>ご清聴頂きありがとうございました</a:t>
            </a:r>
            <a:endParaRPr kumimoji="1" lang="ja-JP" altLang="en-US" sz="3200" dirty="0"/>
          </a:p>
        </p:txBody>
      </p:sp>
    </p:spTree>
    <p:extLst>
      <p:ext uri="{BB962C8B-B14F-4D97-AF65-F5344CB8AC3E}">
        <p14:creationId xmlns:p14="http://schemas.microsoft.com/office/powerpoint/2010/main" val="29404222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4289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sp>
        <p:nvSpPr>
          <p:cNvPr id="3" name="テキスト ボックス 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27" name="テキスト ボックス 26"/>
          <p:cNvSpPr txBox="1"/>
          <p:nvPr/>
        </p:nvSpPr>
        <p:spPr>
          <a:xfrm>
            <a:off x="2460219" y="1297811"/>
            <a:ext cx="6472002" cy="461665"/>
          </a:xfrm>
          <a:prstGeom prst="rect">
            <a:avLst/>
          </a:prstGeom>
          <a:noFill/>
        </p:spPr>
        <p:txBody>
          <a:bodyPr wrap="square" rtlCol="0">
            <a:spAutoFit/>
          </a:bodyPr>
          <a:lstStyle/>
          <a:p>
            <a:r>
              <a:rPr lang="ja-JP" altLang="en-US" sz="2400" dirty="0"/>
              <a:t>・・・</a:t>
            </a:r>
            <a:r>
              <a:rPr kumimoji="1" lang="ja-JP" altLang="en-US" sz="2400" dirty="0" smtClean="0"/>
              <a:t>様々な機器がインターネットに繋がる</a:t>
            </a:r>
            <a:endParaRPr kumimoji="1" lang="ja-JP" altLang="en-US" sz="2400" dirty="0"/>
          </a:p>
        </p:txBody>
      </p:sp>
      <p:grpSp>
        <p:nvGrpSpPr>
          <p:cNvPr id="5" name="グループ化 4"/>
          <p:cNvGrpSpPr/>
          <p:nvPr/>
        </p:nvGrpSpPr>
        <p:grpSpPr>
          <a:xfrm>
            <a:off x="417059" y="1868207"/>
            <a:ext cx="3531068" cy="3531068"/>
            <a:chOff x="634832" y="2540726"/>
            <a:chExt cx="3531068" cy="3531068"/>
          </a:xfrm>
        </p:grpSpPr>
        <p:pic>
          <p:nvPicPr>
            <p:cNvPr id="29" name="Picture 12" descr="丸い町のフレーム素材（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32" y="2540726"/>
              <a:ext cx="3531068" cy="353106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線コネクタ 34"/>
            <p:cNvCxnSpPr/>
            <p:nvPr/>
          </p:nvCxnSpPr>
          <p:spPr>
            <a:xfrm>
              <a:off x="1604928" y="3943682"/>
              <a:ext cx="771027" cy="2324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2051858" y="3243147"/>
              <a:ext cx="409608" cy="9021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455380" y="3528002"/>
              <a:ext cx="611833" cy="6481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2461466" y="4187686"/>
              <a:ext cx="994967" cy="1923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2449107" y="4206479"/>
              <a:ext cx="618105" cy="7140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V="1">
              <a:off x="1886163" y="4214976"/>
              <a:ext cx="519742" cy="71976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6" name="Picture 4"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796" y="4037951"/>
              <a:ext cx="691488" cy="69148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1490" y="2695829"/>
              <a:ext cx="769213" cy="76921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エアコン・クーラー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162" y="3108341"/>
              <a:ext cx="1367222" cy="65968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descr="車のキャラクターのイラスト（赤）"/>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8598" y="4699308"/>
              <a:ext cx="1086060" cy="78739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7992" y="4708262"/>
              <a:ext cx="778440" cy="7784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監視カメラ・防犯カメラ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557" y="3532597"/>
              <a:ext cx="758634" cy="758634"/>
            </a:xfrm>
            <a:prstGeom prst="rect">
              <a:avLst/>
            </a:prstGeom>
            <a:noFill/>
            <a:extLst>
              <a:ext uri="{909E8E84-426E-40DD-AFC4-6F175D3DCCD1}">
                <a14:hiddenFill xmlns:a14="http://schemas.microsoft.com/office/drawing/2010/main">
                  <a:solidFill>
                    <a:srgbClr val="FFFFFF"/>
                  </a:solidFill>
                </a14:hiddenFill>
              </a:ext>
            </a:extLst>
          </p:spPr>
        </p:pic>
        <p:sp>
          <p:nvSpPr>
            <p:cNvPr id="52" name="楕円 5"/>
            <p:cNvSpPr/>
            <p:nvPr/>
          </p:nvSpPr>
          <p:spPr>
            <a:xfrm>
              <a:off x="1938819" y="3684459"/>
              <a:ext cx="1115137" cy="11151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53" name="テキスト ボックス 52"/>
            <p:cNvSpPr txBox="1"/>
            <p:nvPr/>
          </p:nvSpPr>
          <p:spPr>
            <a:xfrm>
              <a:off x="1941119" y="3920645"/>
              <a:ext cx="1131309" cy="646331"/>
            </a:xfrm>
            <a:prstGeom prst="rect">
              <a:avLst/>
            </a:prstGeom>
            <a:noFill/>
          </p:spPr>
          <p:txBody>
            <a:bodyPr wrap="square" rtlCol="0">
              <a:spAutoFit/>
            </a:bodyPr>
            <a:lstStyle/>
            <a:p>
              <a:pPr algn="ctr"/>
              <a:r>
                <a:rPr kumimoji="1" lang="ja-JP" altLang="en-US" dirty="0" smtClean="0">
                  <a:solidFill>
                    <a:schemeClr val="bg1"/>
                  </a:solidFill>
                </a:rPr>
                <a:t>インターネット</a:t>
              </a:r>
              <a:endParaRPr kumimoji="1" lang="ja-JP" altLang="en-US" dirty="0">
                <a:solidFill>
                  <a:schemeClr val="bg1"/>
                </a:solidFill>
              </a:endParaRPr>
            </a:p>
          </p:txBody>
        </p:sp>
      </p:grpSp>
      <p:sp>
        <p:nvSpPr>
          <p:cNvPr id="61" name="テキスト ボックス 60"/>
          <p:cNvSpPr txBox="1"/>
          <p:nvPr/>
        </p:nvSpPr>
        <p:spPr>
          <a:xfrm>
            <a:off x="528699" y="5484928"/>
            <a:ext cx="3544149" cy="461665"/>
          </a:xfrm>
          <a:prstGeom prst="rect">
            <a:avLst/>
          </a:prstGeom>
          <a:noFill/>
        </p:spPr>
        <p:txBody>
          <a:bodyPr wrap="square" rtlCol="0">
            <a:spAutoFit/>
          </a:bodyPr>
          <a:lstStyle/>
          <a:p>
            <a:r>
              <a:rPr kumimoji="1" lang="ja-JP" altLang="en-US" sz="2400" dirty="0" smtClean="0"/>
              <a:t>全世界で</a:t>
            </a:r>
            <a:r>
              <a:rPr kumimoji="1" lang="en-US" altLang="ja-JP" sz="2400" dirty="0" smtClean="0">
                <a:solidFill>
                  <a:srgbClr val="FF0000"/>
                </a:solidFill>
              </a:rPr>
              <a:t>500</a:t>
            </a:r>
            <a:r>
              <a:rPr kumimoji="1" lang="ja-JP" altLang="en-US" sz="2400" dirty="0" smtClean="0">
                <a:solidFill>
                  <a:srgbClr val="FF0000"/>
                </a:solidFill>
              </a:rPr>
              <a:t>億台</a:t>
            </a:r>
            <a:r>
              <a:rPr kumimoji="1" lang="ja-JP" altLang="en-US" sz="2400" dirty="0" smtClean="0"/>
              <a:t>に及ぶ</a:t>
            </a:r>
            <a:endParaRPr kumimoji="1" lang="ja-JP" altLang="en-US" sz="2400" dirty="0"/>
          </a:p>
        </p:txBody>
      </p:sp>
      <p:grpSp>
        <p:nvGrpSpPr>
          <p:cNvPr id="56" name="グループ化 55"/>
          <p:cNvGrpSpPr/>
          <p:nvPr/>
        </p:nvGrpSpPr>
        <p:grpSpPr>
          <a:xfrm>
            <a:off x="5441651" y="1881975"/>
            <a:ext cx="1943778" cy="1577559"/>
            <a:chOff x="5177546" y="3122693"/>
            <a:chExt cx="2709174" cy="2198748"/>
          </a:xfrm>
        </p:grpSpPr>
        <p:pic>
          <p:nvPicPr>
            <p:cNvPr id="58" name="図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7546" y="3122693"/>
              <a:ext cx="2051097" cy="1564258"/>
            </a:xfrm>
            <a:prstGeom prst="rect">
              <a:avLst/>
            </a:prstGeom>
          </p:spPr>
        </p:pic>
        <p:pic>
          <p:nvPicPr>
            <p:cNvPr id="59" name="図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90283" y="3917986"/>
              <a:ext cx="1396437" cy="1403455"/>
            </a:xfrm>
            <a:prstGeom prst="rect">
              <a:avLst/>
            </a:prstGeom>
          </p:spPr>
        </p:pic>
      </p:grpSp>
      <p:pic>
        <p:nvPicPr>
          <p:cNvPr id="1028" name="Picture 4" descr="プリン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2395" y="2436520"/>
            <a:ext cx="1274878" cy="9752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きれいなトイレ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05476" y="4026789"/>
            <a:ext cx="1596588" cy="14120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車のワイパーのイラスト"/>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9487" y="3892566"/>
            <a:ext cx="1503763" cy="150376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292639" y="5485466"/>
            <a:ext cx="1665277" cy="461665"/>
          </a:xfrm>
          <a:prstGeom prst="rect">
            <a:avLst/>
          </a:prstGeom>
          <a:noFill/>
        </p:spPr>
        <p:txBody>
          <a:bodyPr wrap="square" rtlCol="0">
            <a:spAutoFit/>
          </a:bodyPr>
          <a:lstStyle/>
          <a:p>
            <a:r>
              <a:rPr kumimoji="1" lang="ja-JP" altLang="en-US" sz="2400" dirty="0" smtClean="0"/>
              <a:t>体調管理</a:t>
            </a:r>
            <a:endParaRPr kumimoji="1" lang="ja-JP" altLang="en-US" sz="2400" dirty="0"/>
          </a:p>
        </p:txBody>
      </p:sp>
      <p:sp>
        <p:nvSpPr>
          <p:cNvPr id="8" name="楕円 7"/>
          <p:cNvSpPr/>
          <p:nvPr/>
        </p:nvSpPr>
        <p:spPr>
          <a:xfrm>
            <a:off x="4656311" y="1821031"/>
            <a:ext cx="3042302" cy="1886476"/>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6" name="テキスト ボックス 35"/>
          <p:cNvSpPr txBox="1"/>
          <p:nvPr/>
        </p:nvSpPr>
        <p:spPr>
          <a:xfrm>
            <a:off x="6434125" y="5484927"/>
            <a:ext cx="1452574" cy="461665"/>
          </a:xfrm>
          <a:prstGeom prst="rect">
            <a:avLst/>
          </a:prstGeom>
          <a:noFill/>
        </p:spPr>
        <p:txBody>
          <a:bodyPr wrap="square" rtlCol="0">
            <a:spAutoFit/>
          </a:bodyPr>
          <a:lstStyle/>
          <a:p>
            <a:r>
              <a:rPr kumimoji="1" lang="ja-JP" altLang="en-US" sz="2400" dirty="0" smtClean="0"/>
              <a:t>天気予報</a:t>
            </a:r>
            <a:endParaRPr kumimoji="1" lang="ja-JP" altLang="en-US" sz="2400" dirty="0"/>
          </a:p>
        </p:txBody>
      </p:sp>
      <p:sp>
        <p:nvSpPr>
          <p:cNvPr id="37" name="楕円 36"/>
          <p:cNvSpPr/>
          <p:nvPr/>
        </p:nvSpPr>
        <p:spPr>
          <a:xfrm>
            <a:off x="4004643" y="3768452"/>
            <a:ext cx="1959033" cy="2538344"/>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8" name="楕円 37"/>
          <p:cNvSpPr/>
          <p:nvPr/>
        </p:nvSpPr>
        <p:spPr>
          <a:xfrm>
            <a:off x="6131999" y="3768451"/>
            <a:ext cx="1959033" cy="2538345"/>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272890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sp>
        <p:nvSpPr>
          <p:cNvPr id="29" name="テキスト ボックス 28"/>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35" name="テキスト ボックス 34"/>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grpSp>
        <p:nvGrpSpPr>
          <p:cNvPr id="5" name="グループ化 4"/>
          <p:cNvGrpSpPr/>
          <p:nvPr/>
        </p:nvGrpSpPr>
        <p:grpSpPr>
          <a:xfrm>
            <a:off x="503779" y="1878297"/>
            <a:ext cx="8067663" cy="4061471"/>
            <a:chOff x="436046" y="2106242"/>
            <a:chExt cx="8067663" cy="4061471"/>
          </a:xfrm>
        </p:grpSpPr>
        <p:sp>
          <p:nvSpPr>
            <p:cNvPr id="61" name="正方形/長方形 60"/>
            <p:cNvSpPr/>
            <p:nvPr/>
          </p:nvSpPr>
          <p:spPr>
            <a:xfrm>
              <a:off x="3024493" y="2401517"/>
              <a:ext cx="5479216" cy="37481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ローチャート: 順次アクセス記憶 40"/>
            <p:cNvSpPr/>
            <p:nvPr/>
          </p:nvSpPr>
          <p:spPr>
            <a:xfrm>
              <a:off x="1068555" y="2935712"/>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2" name="テキスト ボックス 41"/>
            <p:cNvSpPr txBox="1"/>
            <p:nvPr/>
          </p:nvSpPr>
          <p:spPr>
            <a:xfrm>
              <a:off x="1050729" y="3289937"/>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43" name="図 42"/>
            <p:cNvPicPr>
              <a:picLocks noChangeAspect="1"/>
            </p:cNvPicPr>
            <p:nvPr/>
          </p:nvPicPr>
          <p:blipFill>
            <a:blip r:embed="rId2"/>
            <a:stretch>
              <a:fillRect/>
            </a:stretch>
          </p:blipFill>
          <p:spPr>
            <a:xfrm>
              <a:off x="757523" y="4714988"/>
              <a:ext cx="769758" cy="769758"/>
            </a:xfrm>
            <a:prstGeom prst="rect">
              <a:avLst/>
            </a:prstGeom>
          </p:spPr>
        </p:pic>
        <p:pic>
          <p:nvPicPr>
            <p:cNvPr id="44" name="図 43"/>
            <p:cNvPicPr>
              <a:picLocks noChangeAspect="1"/>
            </p:cNvPicPr>
            <p:nvPr/>
          </p:nvPicPr>
          <p:blipFill>
            <a:blip r:embed="rId3"/>
            <a:stretch>
              <a:fillRect/>
            </a:stretch>
          </p:blipFill>
          <p:spPr>
            <a:xfrm>
              <a:off x="1776746" y="4709166"/>
              <a:ext cx="899092" cy="833835"/>
            </a:xfrm>
            <a:prstGeom prst="rect">
              <a:avLst/>
            </a:prstGeom>
          </p:spPr>
        </p:pic>
        <p:cxnSp>
          <p:nvCxnSpPr>
            <p:cNvPr id="45" name="直線矢印コネクタ 44"/>
            <p:cNvCxnSpPr>
              <a:stCxn id="43" idx="0"/>
            </p:cNvCxnSpPr>
            <p:nvPr/>
          </p:nvCxnSpPr>
          <p:spPr>
            <a:xfrm flipV="1">
              <a:off x="1142402" y="4023686"/>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1686010" y="4013494"/>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フローチャート: 順次アクセス記憶 46"/>
            <p:cNvSpPr/>
            <p:nvPr/>
          </p:nvSpPr>
          <p:spPr>
            <a:xfrm>
              <a:off x="50913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8" name="テキスト ボックス 47"/>
            <p:cNvSpPr txBox="1"/>
            <p:nvPr/>
          </p:nvSpPr>
          <p:spPr>
            <a:xfrm>
              <a:off x="50735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49" name="フローチャート: 順次アクセス記憶 48"/>
            <p:cNvSpPr/>
            <p:nvPr/>
          </p:nvSpPr>
          <p:spPr>
            <a:xfrm>
              <a:off x="35292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0" name="テキスト ボックス 49"/>
            <p:cNvSpPr txBox="1"/>
            <p:nvPr/>
          </p:nvSpPr>
          <p:spPr>
            <a:xfrm>
              <a:off x="35114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51" name="図 50"/>
            <p:cNvPicPr>
              <a:picLocks noChangeAspect="1"/>
            </p:cNvPicPr>
            <p:nvPr/>
          </p:nvPicPr>
          <p:blipFill>
            <a:blip r:embed="rId2"/>
            <a:stretch>
              <a:fillRect/>
            </a:stretch>
          </p:blipFill>
          <p:spPr>
            <a:xfrm>
              <a:off x="3366650" y="4820868"/>
              <a:ext cx="769758" cy="769758"/>
            </a:xfrm>
            <a:prstGeom prst="rect">
              <a:avLst/>
            </a:prstGeom>
          </p:spPr>
        </p:pic>
        <p:pic>
          <p:nvPicPr>
            <p:cNvPr id="52" name="図 51"/>
            <p:cNvPicPr>
              <a:picLocks noChangeAspect="1"/>
            </p:cNvPicPr>
            <p:nvPr/>
          </p:nvPicPr>
          <p:blipFill>
            <a:blip r:embed="rId4">
              <a:duotone>
                <a:prstClr val="black"/>
                <a:schemeClr val="accent6">
                  <a:tint val="45000"/>
                  <a:satMod val="400000"/>
                </a:schemeClr>
              </a:duotone>
            </a:blip>
            <a:stretch>
              <a:fillRect/>
            </a:stretch>
          </p:blipFill>
          <p:spPr>
            <a:xfrm>
              <a:off x="4273461" y="4880254"/>
              <a:ext cx="798237" cy="692685"/>
            </a:xfrm>
            <a:prstGeom prst="rect">
              <a:avLst/>
            </a:prstGeom>
          </p:spPr>
        </p:pic>
        <p:pic>
          <p:nvPicPr>
            <p:cNvPr id="53" name="図 52"/>
            <p:cNvPicPr>
              <a:picLocks noChangeAspect="1"/>
            </p:cNvPicPr>
            <p:nvPr/>
          </p:nvPicPr>
          <p:blipFill>
            <a:blip r:embed="rId3"/>
            <a:stretch>
              <a:fillRect/>
            </a:stretch>
          </p:blipFill>
          <p:spPr>
            <a:xfrm>
              <a:off x="5025381" y="4788829"/>
              <a:ext cx="899092" cy="833835"/>
            </a:xfrm>
            <a:prstGeom prst="rect">
              <a:avLst/>
            </a:prstGeom>
          </p:spPr>
        </p:pic>
        <p:pic>
          <p:nvPicPr>
            <p:cNvPr id="54" name="図 53"/>
            <p:cNvPicPr>
              <a:picLocks noChangeAspect="1"/>
            </p:cNvPicPr>
            <p:nvPr/>
          </p:nvPicPr>
          <p:blipFill>
            <a:blip r:embed="rId2"/>
            <a:stretch>
              <a:fillRect/>
            </a:stretch>
          </p:blipFill>
          <p:spPr>
            <a:xfrm>
              <a:off x="5823618" y="4852906"/>
              <a:ext cx="769758" cy="769758"/>
            </a:xfrm>
            <a:prstGeom prst="rect">
              <a:avLst/>
            </a:prstGeom>
          </p:spPr>
        </p:pic>
        <p:pic>
          <p:nvPicPr>
            <p:cNvPr id="55" name="図 54"/>
            <p:cNvPicPr>
              <a:picLocks noChangeAspect="1"/>
            </p:cNvPicPr>
            <p:nvPr/>
          </p:nvPicPr>
          <p:blipFill>
            <a:blip r:embed="rId4">
              <a:duotone>
                <a:prstClr val="black"/>
                <a:schemeClr val="accent4">
                  <a:tint val="45000"/>
                  <a:satMod val="400000"/>
                </a:schemeClr>
              </a:duotone>
            </a:blip>
            <a:stretch>
              <a:fillRect/>
            </a:stretch>
          </p:blipFill>
          <p:spPr>
            <a:xfrm>
              <a:off x="6676393" y="4885626"/>
              <a:ext cx="792046" cy="687313"/>
            </a:xfrm>
            <a:prstGeom prst="rect">
              <a:avLst/>
            </a:prstGeom>
          </p:spPr>
        </p:pic>
        <p:pic>
          <p:nvPicPr>
            <p:cNvPr id="56" name="図 55"/>
            <p:cNvPicPr>
              <a:picLocks noChangeAspect="1"/>
            </p:cNvPicPr>
            <p:nvPr/>
          </p:nvPicPr>
          <p:blipFill>
            <a:blip r:embed="rId5"/>
            <a:stretch>
              <a:fillRect/>
            </a:stretch>
          </p:blipFill>
          <p:spPr>
            <a:xfrm>
              <a:off x="7619884" y="4982120"/>
              <a:ext cx="530398" cy="560881"/>
            </a:xfrm>
            <a:prstGeom prst="rect">
              <a:avLst/>
            </a:prstGeom>
          </p:spPr>
        </p:pic>
        <p:sp>
          <p:nvSpPr>
            <p:cNvPr id="57" name="角丸四角形 56"/>
            <p:cNvSpPr/>
            <p:nvPr/>
          </p:nvSpPr>
          <p:spPr>
            <a:xfrm>
              <a:off x="3131609" y="4741205"/>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矢印コネクタ 57"/>
            <p:cNvCxnSpPr>
              <a:endCxn id="49" idx="2"/>
            </p:cNvCxnSpPr>
            <p:nvPr/>
          </p:nvCxnSpPr>
          <p:spPr>
            <a:xfrm flipV="1">
              <a:off x="4065470" y="399236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5686056" y="4008387"/>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436046" y="2391991"/>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角丸四角形 61"/>
            <p:cNvSpPr/>
            <p:nvPr/>
          </p:nvSpPr>
          <p:spPr>
            <a:xfrm>
              <a:off x="539952"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63" name="角丸四角形 62"/>
            <p:cNvSpPr/>
            <p:nvPr/>
          </p:nvSpPr>
          <p:spPr>
            <a:xfrm>
              <a:off x="4550990"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64" name="フローチャート: 順次アクセス記憶 63"/>
            <p:cNvSpPr/>
            <p:nvPr/>
          </p:nvSpPr>
          <p:spPr>
            <a:xfrm>
              <a:off x="6635444" y="2926489"/>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5" name="テキスト ボックス 64"/>
            <p:cNvSpPr txBox="1"/>
            <p:nvPr/>
          </p:nvSpPr>
          <p:spPr>
            <a:xfrm>
              <a:off x="6617618" y="3280714"/>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66" name="直線矢印コネクタ 65"/>
            <p:cNvCxnSpPr/>
            <p:nvPr/>
          </p:nvCxnSpPr>
          <p:spPr>
            <a:xfrm flipV="1">
              <a:off x="7230102" y="4020290"/>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773304" y="5521382"/>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68" name="テキスト ボックス 67"/>
            <p:cNvSpPr txBox="1"/>
            <p:nvPr/>
          </p:nvSpPr>
          <p:spPr>
            <a:xfrm>
              <a:off x="3605646" y="5751720"/>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grpSp>
      <p:sp>
        <p:nvSpPr>
          <p:cNvPr id="8" name="テキスト ボックス 7"/>
          <p:cNvSpPr txBox="1"/>
          <p:nvPr/>
        </p:nvSpPr>
        <p:spPr>
          <a:xfrm>
            <a:off x="607685" y="6084851"/>
            <a:ext cx="6651559" cy="461665"/>
          </a:xfrm>
          <a:prstGeom prst="rect">
            <a:avLst/>
          </a:prstGeom>
          <a:noFill/>
        </p:spPr>
        <p:txBody>
          <a:bodyPr wrap="square" rtlCol="0">
            <a:spAutoFit/>
          </a:bodyPr>
          <a:lstStyle/>
          <a:p>
            <a:r>
              <a:rPr kumimoji="1" lang="ja-JP" altLang="en-US" sz="2400" dirty="0" smtClean="0"/>
              <a:t>維持費等を考えると相互利用可能であると予想</a:t>
            </a:r>
            <a:endParaRPr kumimoji="1" lang="ja-JP" altLang="en-US" sz="2400" dirty="0"/>
          </a:p>
        </p:txBody>
      </p:sp>
    </p:spTree>
    <p:extLst>
      <p:ext uri="{BB962C8B-B14F-4D97-AF65-F5344CB8AC3E}">
        <p14:creationId xmlns:p14="http://schemas.microsoft.com/office/powerpoint/2010/main" val="24985941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新数理モデル</a:t>
            </a:r>
            <a:endParaRPr kumimoji="1" lang="ja-JP" altLang="en-US" dirty="0"/>
          </a:p>
        </p:txBody>
      </p:sp>
      <p:sp>
        <p:nvSpPr>
          <p:cNvPr id="3" name="コンテンツ プレースホルダー 2"/>
          <p:cNvSpPr>
            <a:spLocks noGrp="1"/>
          </p:cNvSpPr>
          <p:nvPr>
            <p:ph idx="1"/>
          </p:nvPr>
        </p:nvSpPr>
        <p:spPr>
          <a:xfrm>
            <a:off x="258998" y="1427152"/>
            <a:ext cx="7886700" cy="4351338"/>
          </a:xfrm>
        </p:spPr>
        <p:txBody>
          <a:bodyPr/>
          <a:lstStyle/>
          <a:p>
            <a:r>
              <a:rPr kumimoji="1" lang="ja-JP" altLang="en-US" dirty="0" smtClean="0"/>
              <a:t>カメラは時間変化する可能性がある</a:t>
            </a:r>
            <a:r>
              <a:rPr kumimoji="1" lang="en-US" altLang="ja-JP" dirty="0" smtClean="0"/>
              <a:t/>
            </a:r>
            <a:br>
              <a:rPr kumimoji="1" lang="en-US" altLang="ja-JP" dirty="0" smtClean="0"/>
            </a:br>
            <a:endParaRPr kumimoji="1" lang="en-US" altLang="ja-JP" dirty="0" smtClean="0"/>
          </a:p>
          <a:p>
            <a:r>
              <a:rPr kumimoji="1" lang="ja-JP" altLang="en-US" dirty="0" smtClean="0"/>
              <a:t>顔を撮影された時にのみ、</a:t>
            </a:r>
            <a:r>
              <a:rPr kumimoji="1" lang="en-US" altLang="ja-JP" dirty="0" smtClean="0"/>
              <a:t/>
            </a:r>
            <a:br>
              <a:rPr kumimoji="1" lang="en-US" altLang="ja-JP" dirty="0" smtClean="0"/>
            </a:br>
            <a:r>
              <a:rPr kumimoji="1" lang="ja-JP" altLang="en-US" dirty="0" smtClean="0"/>
              <a:t>プライバシデータがセンシングされたとする</a:t>
            </a:r>
            <a:endParaRPr kumimoji="1" lang="en-US" altLang="ja-JP" dirty="0" smtClean="0"/>
          </a:p>
          <a:p>
            <a:endParaRPr lang="en-US" altLang="ja-JP" dirty="0"/>
          </a:p>
          <a:p>
            <a:r>
              <a:rPr kumimoji="1" lang="ja-JP" altLang="en-US" dirty="0" smtClean="0"/>
              <a:t>無線アクセスポイントに接続した時にのみ、</a:t>
            </a:r>
            <a:r>
              <a:rPr lang="en-US" altLang="ja-JP" dirty="0" smtClean="0"/>
              <a:t/>
            </a:r>
            <a:br>
              <a:rPr lang="en-US" altLang="ja-JP" dirty="0" smtClean="0"/>
            </a:br>
            <a:r>
              <a:rPr lang="ja-JP" altLang="en-US" dirty="0" smtClean="0"/>
              <a:t>それに紐づいたカメラが動作する</a:t>
            </a:r>
            <a:endParaRPr kumimoji="1" lang="en-US" altLang="ja-JP" dirty="0" smtClean="0"/>
          </a:p>
        </p:txBody>
      </p:sp>
    </p:spTree>
    <p:extLst>
      <p:ext uri="{BB962C8B-B14F-4D97-AF65-F5344CB8AC3E}">
        <p14:creationId xmlns:p14="http://schemas.microsoft.com/office/powerpoint/2010/main" val="35392679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sp>
        <p:nvSpPr>
          <p:cNvPr id="9" name="テキスト ボックス 8"/>
          <p:cNvSpPr txBox="1"/>
          <p:nvPr/>
        </p:nvSpPr>
        <p:spPr>
          <a:xfrm>
            <a:off x="1669177" y="2472028"/>
            <a:ext cx="1088554" cy="369332"/>
          </a:xfrm>
          <a:prstGeom prst="rect">
            <a:avLst/>
          </a:prstGeom>
          <a:noFill/>
        </p:spPr>
        <p:txBody>
          <a:bodyPr wrap="square" rtlCol="0">
            <a:spAutoFit/>
          </a:bodyPr>
          <a:lstStyle/>
          <a:p>
            <a:r>
              <a:rPr lang="en-US" altLang="ja-JP" dirty="0" smtClean="0"/>
              <a:t>Cn</a:t>
            </a:r>
            <a:r>
              <a:rPr kumimoji="1" lang="en-US" altLang="ja-JP" dirty="0" smtClean="0"/>
              <a:t>(t):=</a:t>
            </a:r>
            <a:endParaRPr kumimoji="1" lang="ja-JP" altLang="en-US" dirty="0"/>
          </a:p>
        </p:txBody>
      </p:sp>
      <mc:AlternateContent xmlns:mc="http://schemas.openxmlformats.org/markup-compatibility/2006" xmlns:a14="http://schemas.microsoft.com/office/drawing/2010/main">
        <mc:Choice Requires="a14">
          <p:graphicFrame>
            <p:nvGraphicFramePr>
              <p:cNvPr id="10" name="表 9"/>
              <p:cNvGraphicFramePr>
                <a:graphicFrameLocks noGrp="1"/>
              </p:cNvGraphicFramePr>
              <p:nvPr>
                <p:extLst>
                  <p:ext uri="{D42A27DB-BD31-4B8C-83A1-F6EECF244321}">
                    <p14:modId xmlns:p14="http://schemas.microsoft.com/office/powerpoint/2010/main" val="269238594"/>
                  </p:ext>
                </p:extLst>
              </p:nvPr>
            </p:nvGraphicFramePr>
            <p:xfrm>
              <a:off x="2553878" y="1360460"/>
              <a:ext cx="2592468" cy="2592468"/>
            </p:xfrm>
            <a:graphic>
              <a:graphicData uri="http://schemas.openxmlformats.org/drawingml/2006/table">
                <a:tbl>
                  <a:tblPr firstRow="1" bandRow="1">
                    <a:tableStyleId>{5940675A-B579-460E-94D1-54222C63F5DA}</a:tableStyleId>
                  </a:tblPr>
                  <a:tblGrid>
                    <a:gridCol w="648117">
                      <a:extLst>
                        <a:ext uri="{9D8B030D-6E8A-4147-A177-3AD203B41FA5}">
                          <a16:colId xmlns:a16="http://schemas.microsoft.com/office/drawing/2014/main" val="849826274"/>
                        </a:ext>
                      </a:extLst>
                    </a:gridCol>
                    <a:gridCol w="648117">
                      <a:extLst>
                        <a:ext uri="{9D8B030D-6E8A-4147-A177-3AD203B41FA5}">
                          <a16:colId xmlns:a16="http://schemas.microsoft.com/office/drawing/2014/main" val="3122597115"/>
                        </a:ext>
                      </a:extLst>
                    </a:gridCol>
                    <a:gridCol w="648117">
                      <a:extLst>
                        <a:ext uri="{9D8B030D-6E8A-4147-A177-3AD203B41FA5}">
                          <a16:colId xmlns:a16="http://schemas.microsoft.com/office/drawing/2014/main" val="2119792792"/>
                        </a:ext>
                      </a:extLst>
                    </a:gridCol>
                    <a:gridCol w="648117">
                      <a:extLst>
                        <a:ext uri="{9D8B030D-6E8A-4147-A177-3AD203B41FA5}">
                          <a16:colId xmlns:a16="http://schemas.microsoft.com/office/drawing/2014/main" val="3054159046"/>
                        </a:ext>
                      </a:extLst>
                    </a:gridCol>
                  </a:tblGrid>
                  <a:tr h="648117">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𝑛</m:t>
                                    </m:r>
                                    <m:r>
                                      <a:rPr kumimoji="1" lang="en-US" altLang="ja-JP" sz="1200" b="0" i="1" smtClean="0">
                                        <a:latin typeface="Cambria Math" panose="02040503050406030204" pitchFamily="18" charset="0"/>
                                      </a:rPr>
                                      <m:t>11</m:t>
                                    </m:r>
                                  </m:sub>
                                </m:sSub>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𝑡</m:t>
                                </m:r>
                                <m:r>
                                  <a:rPr kumimoji="1" lang="en-US" altLang="ja-JP" sz="1200" b="0" i="1" smtClean="0">
                                    <a:latin typeface="Cambria Math" panose="02040503050406030204" pitchFamily="18" charset="0"/>
                                  </a:rPr>
                                  <m:t>)</m:t>
                                </m:r>
                              </m:oMath>
                            </m:oMathPara>
                          </a14:m>
                          <a:endParaRPr kumimoji="1" lang="ja-JP" altLang="en-US" sz="1200" dirty="0"/>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21</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31</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41</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extLst>
                      <a:ext uri="{0D108BD9-81ED-4DB2-BD59-A6C34878D82A}">
                        <a16:rowId xmlns:a16="http://schemas.microsoft.com/office/drawing/2014/main" val="2282192497"/>
                      </a:ext>
                    </a:extLst>
                  </a:tr>
                  <a:tr h="6481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22</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32</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42</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extLst>
                      <a:ext uri="{0D108BD9-81ED-4DB2-BD59-A6C34878D82A}">
                        <a16:rowId xmlns:a16="http://schemas.microsoft.com/office/drawing/2014/main" val="285879134"/>
                      </a:ext>
                    </a:extLst>
                  </a:tr>
                  <a:tr h="6481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13</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extLst>
                      <a:ext uri="{0D108BD9-81ED-4DB2-BD59-A6C34878D82A}">
                        <a16:rowId xmlns:a16="http://schemas.microsoft.com/office/drawing/2014/main" val="1414773290"/>
                      </a:ext>
                    </a:extLst>
                  </a:tr>
                  <a:tr h="6481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e>
                                  <m: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14</m:t>
                                    </m:r>
                                  </m:sub>
                                </m:sSub>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1" lang="en-US" altLang="ja-JP"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extLst>
                      <a:ext uri="{0D108BD9-81ED-4DB2-BD59-A6C34878D82A}">
                        <a16:rowId xmlns:a16="http://schemas.microsoft.com/office/drawing/2014/main" val="3029169098"/>
                      </a:ext>
                    </a:extLst>
                  </a:tr>
                </a:tbl>
              </a:graphicData>
            </a:graphic>
          </p:graphicFrame>
        </mc:Choice>
        <mc:Fallback xmlns="">
          <p:graphicFrame>
            <p:nvGraphicFramePr>
              <p:cNvPr id="10" name="表 9"/>
              <p:cNvGraphicFramePr>
                <a:graphicFrameLocks noGrp="1"/>
              </p:cNvGraphicFramePr>
              <p:nvPr>
                <p:extLst>
                  <p:ext uri="{D42A27DB-BD31-4B8C-83A1-F6EECF244321}">
                    <p14:modId xmlns:p14="http://schemas.microsoft.com/office/powerpoint/2010/main" val="269238594"/>
                  </p:ext>
                </p:extLst>
              </p:nvPr>
            </p:nvGraphicFramePr>
            <p:xfrm>
              <a:off x="2553878" y="1360460"/>
              <a:ext cx="2592468" cy="2592468"/>
            </p:xfrm>
            <a:graphic>
              <a:graphicData uri="http://schemas.openxmlformats.org/drawingml/2006/table">
                <a:tbl>
                  <a:tblPr firstRow="1" bandRow="1">
                    <a:tableStyleId>{5940675A-B579-460E-94D1-54222C63F5DA}</a:tableStyleId>
                  </a:tblPr>
                  <a:tblGrid>
                    <a:gridCol w="648117">
                      <a:extLst>
                        <a:ext uri="{9D8B030D-6E8A-4147-A177-3AD203B41FA5}">
                          <a16:colId xmlns:a16="http://schemas.microsoft.com/office/drawing/2014/main" xmlns="" xmlns:a14="http://schemas.microsoft.com/office/drawing/2010/main" val="849826274"/>
                        </a:ext>
                      </a:extLst>
                    </a:gridCol>
                    <a:gridCol w="648117">
                      <a:extLst>
                        <a:ext uri="{9D8B030D-6E8A-4147-A177-3AD203B41FA5}">
                          <a16:colId xmlns:a16="http://schemas.microsoft.com/office/drawing/2014/main" xmlns="" xmlns:a14="http://schemas.microsoft.com/office/drawing/2010/main" val="3122597115"/>
                        </a:ext>
                      </a:extLst>
                    </a:gridCol>
                    <a:gridCol w="648117">
                      <a:extLst>
                        <a:ext uri="{9D8B030D-6E8A-4147-A177-3AD203B41FA5}">
                          <a16:colId xmlns:a16="http://schemas.microsoft.com/office/drawing/2014/main" xmlns="" xmlns:a14="http://schemas.microsoft.com/office/drawing/2010/main" val="2119792792"/>
                        </a:ext>
                      </a:extLst>
                    </a:gridCol>
                    <a:gridCol w="648117">
                      <a:extLst>
                        <a:ext uri="{9D8B030D-6E8A-4147-A177-3AD203B41FA5}">
                          <a16:colId xmlns:a16="http://schemas.microsoft.com/office/drawing/2014/main" xmlns="" xmlns:a14="http://schemas.microsoft.com/office/drawing/2010/main" val="3054159046"/>
                        </a:ext>
                      </a:extLst>
                    </a:gridCol>
                  </a:tblGrid>
                  <a:tr h="648117">
                    <a:tc>
                      <a:txBody>
                        <a:bodyPr/>
                        <a:lstStyle/>
                        <a:p>
                          <a:endParaRPr lang="ja-JP"/>
                        </a:p>
                      </a:txBody>
                      <a:tcPr marL="82311" marR="82311" marT="41156" marB="41156" anchor="ctr">
                        <a:blipFill rotWithShape="0">
                          <a:blip r:embed="rId2"/>
                          <a:stretch>
                            <a:fillRect l="-935" t="-935" r="-300935" b="-300000"/>
                          </a:stretch>
                        </a:blipFill>
                      </a:tcPr>
                    </a:tc>
                    <a:tc>
                      <a:txBody>
                        <a:bodyPr/>
                        <a:lstStyle/>
                        <a:p>
                          <a:endParaRPr lang="ja-JP"/>
                        </a:p>
                      </a:txBody>
                      <a:tcPr marL="82311" marR="82311" marT="41156" marB="41156" anchor="ctr">
                        <a:blipFill rotWithShape="0">
                          <a:blip r:embed="rId2"/>
                          <a:stretch>
                            <a:fillRect l="-100935" t="-935" r="-200935" b="-300000"/>
                          </a:stretch>
                        </a:blipFill>
                      </a:tcPr>
                    </a:tc>
                    <a:tc>
                      <a:txBody>
                        <a:bodyPr/>
                        <a:lstStyle/>
                        <a:p>
                          <a:endParaRPr lang="ja-JP"/>
                        </a:p>
                      </a:txBody>
                      <a:tcPr marL="82311" marR="82311" marT="41156" marB="41156" anchor="ctr">
                        <a:blipFill rotWithShape="0">
                          <a:blip r:embed="rId2"/>
                          <a:stretch>
                            <a:fillRect l="-202830" t="-935" r="-102830" b="-300000"/>
                          </a:stretch>
                        </a:blipFill>
                      </a:tcPr>
                    </a:tc>
                    <a:tc>
                      <a:txBody>
                        <a:bodyPr/>
                        <a:lstStyle/>
                        <a:p>
                          <a:endParaRPr lang="ja-JP"/>
                        </a:p>
                      </a:txBody>
                      <a:tcPr marL="82311" marR="82311" marT="41156" marB="41156" anchor="ctr">
                        <a:blipFill rotWithShape="0">
                          <a:blip r:embed="rId2"/>
                          <a:stretch>
                            <a:fillRect l="-300000" t="-935" r="-1869" b="-300000"/>
                          </a:stretch>
                        </a:blipFill>
                      </a:tcPr>
                    </a:tc>
                    <a:extLst>
                      <a:ext uri="{0D108BD9-81ED-4DB2-BD59-A6C34878D82A}">
                        <a16:rowId xmlns:a16="http://schemas.microsoft.com/office/drawing/2014/main" xmlns="" xmlns:a14="http://schemas.microsoft.com/office/drawing/2010/main" val="2282192497"/>
                      </a:ext>
                    </a:extLst>
                  </a:tr>
                  <a:tr h="648117">
                    <a:tc>
                      <a:txBody>
                        <a:bodyPr/>
                        <a:lstStyle/>
                        <a:p>
                          <a:endParaRPr lang="ja-JP"/>
                        </a:p>
                      </a:txBody>
                      <a:tcPr marL="82311" marR="82311" marT="41156" marB="41156" anchor="ctr">
                        <a:blipFill rotWithShape="0">
                          <a:blip r:embed="rId2"/>
                          <a:stretch>
                            <a:fillRect l="-935" t="-101887" r="-300935" b="-202830"/>
                          </a:stretch>
                        </a:blipFill>
                      </a:tcPr>
                    </a:tc>
                    <a:tc>
                      <a:txBody>
                        <a:bodyPr/>
                        <a:lstStyle/>
                        <a:p>
                          <a:endParaRPr lang="ja-JP"/>
                        </a:p>
                      </a:txBody>
                      <a:tcPr marL="82311" marR="82311" marT="41156" marB="41156" anchor="ctr">
                        <a:blipFill rotWithShape="0">
                          <a:blip r:embed="rId2"/>
                          <a:stretch>
                            <a:fillRect l="-100935" t="-101887" r="-200935" b="-202830"/>
                          </a:stretch>
                        </a:blipFill>
                      </a:tcPr>
                    </a:tc>
                    <a:tc>
                      <a:txBody>
                        <a:bodyPr/>
                        <a:lstStyle/>
                        <a:p>
                          <a:endParaRPr lang="ja-JP"/>
                        </a:p>
                      </a:txBody>
                      <a:tcPr marL="82311" marR="82311" marT="41156" marB="41156" anchor="ctr">
                        <a:blipFill rotWithShape="0">
                          <a:blip r:embed="rId2"/>
                          <a:stretch>
                            <a:fillRect l="-202830" t="-101887" r="-102830" b="-202830"/>
                          </a:stretch>
                        </a:blipFill>
                      </a:tcPr>
                    </a:tc>
                    <a:tc>
                      <a:txBody>
                        <a:bodyPr/>
                        <a:lstStyle/>
                        <a:p>
                          <a:endParaRPr lang="ja-JP"/>
                        </a:p>
                      </a:txBody>
                      <a:tcPr marL="82311" marR="82311" marT="41156" marB="41156" anchor="ctr">
                        <a:blipFill rotWithShape="0">
                          <a:blip r:embed="rId2"/>
                          <a:stretch>
                            <a:fillRect l="-300000" t="-101887" r="-1869" b="-202830"/>
                          </a:stretch>
                        </a:blipFill>
                      </a:tcPr>
                    </a:tc>
                    <a:extLst>
                      <a:ext uri="{0D108BD9-81ED-4DB2-BD59-A6C34878D82A}">
                        <a16:rowId xmlns:a16="http://schemas.microsoft.com/office/drawing/2014/main" xmlns="" xmlns:a14="http://schemas.microsoft.com/office/drawing/2010/main" val="285879134"/>
                      </a:ext>
                    </a:extLst>
                  </a:tr>
                  <a:tr h="648117">
                    <a:tc>
                      <a:txBody>
                        <a:bodyPr/>
                        <a:lstStyle/>
                        <a:p>
                          <a:endParaRPr lang="ja-JP"/>
                        </a:p>
                      </a:txBody>
                      <a:tcPr marL="82311" marR="82311" marT="41156" marB="41156" anchor="ctr">
                        <a:blipFill rotWithShape="0">
                          <a:blip r:embed="rId2"/>
                          <a:stretch>
                            <a:fillRect l="-935" t="-200000" r="-300935" b="-10093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extLst>
                      <a:ext uri="{0D108BD9-81ED-4DB2-BD59-A6C34878D82A}">
                        <a16:rowId xmlns:a16="http://schemas.microsoft.com/office/drawing/2014/main" xmlns="" xmlns:a14="http://schemas.microsoft.com/office/drawing/2010/main" val="1414773290"/>
                      </a:ext>
                    </a:extLst>
                  </a:tr>
                  <a:tr h="648117">
                    <a:tc>
                      <a:txBody>
                        <a:bodyPr/>
                        <a:lstStyle/>
                        <a:p>
                          <a:endParaRPr lang="ja-JP"/>
                        </a:p>
                      </a:txBody>
                      <a:tcPr marL="82311" marR="82311" marT="41156" marB="41156" anchor="ctr">
                        <a:blipFill rotWithShape="0">
                          <a:blip r:embed="rId2"/>
                          <a:stretch>
                            <a:fillRect l="-935" t="-302830" r="-300935" b="-188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a:t>
                          </a:r>
                          <a:endParaRPr kumimoji="1" lang="ja-JP" altLang="en-US"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txBody>
                      <a:tcPr marL="82311" marR="82311" marT="41156" marB="41156" anchor="ctr"/>
                    </a:tc>
                    <a:extLst>
                      <a:ext uri="{0D108BD9-81ED-4DB2-BD59-A6C34878D82A}">
                        <a16:rowId xmlns:a16="http://schemas.microsoft.com/office/drawing/2014/main" xmlns="" xmlns:a14="http://schemas.microsoft.com/office/drawing/2010/main" val="3029169098"/>
                      </a:ext>
                    </a:extLst>
                  </a:tr>
                </a:tbl>
              </a:graphicData>
            </a:graphic>
          </p:graphicFrame>
        </mc:Fallback>
      </mc:AlternateContent>
      <p:grpSp>
        <p:nvGrpSpPr>
          <p:cNvPr id="16" name="グループ化 15"/>
          <p:cNvGrpSpPr/>
          <p:nvPr/>
        </p:nvGrpSpPr>
        <p:grpSpPr>
          <a:xfrm>
            <a:off x="5319438" y="2946690"/>
            <a:ext cx="1713731" cy="835037"/>
            <a:chOff x="7244532" y="3429000"/>
            <a:chExt cx="1713731" cy="835037"/>
          </a:xfrm>
        </p:grpSpPr>
        <mc:AlternateContent xmlns:mc="http://schemas.openxmlformats.org/markup-compatibility/2006" xmlns:a14="http://schemas.microsoft.com/office/drawing/2010/main">
          <mc:Choice Requires="a14">
            <p:sp>
              <p:nvSpPr>
                <p:cNvPr id="17" name="テキスト ボックス 16"/>
                <p:cNvSpPr txBox="1"/>
                <p:nvPr/>
              </p:nvSpPr>
              <p:spPr>
                <a:xfrm>
                  <a:off x="7244532" y="3682573"/>
                  <a:ext cx="1591056" cy="299313"/>
                </a:xfrm>
                <a:prstGeom prst="rect">
                  <a:avLst/>
                </a:prstGeom>
                <a:noFill/>
              </p:spPr>
              <p:txBody>
                <a:bodyPr wrap="square" lIns="0" tIns="0" rIns="0" bIns="0" rtlCol="0">
                  <a:spAutoFit/>
                </a:bodyPr>
                <a:lstStyle/>
                <a:p>
                  <a:pPr algn="ctr"/>
                  <a14:m>
                    <m:oMathPara xmlns:m="http://schemas.openxmlformats.org/officeDocument/2006/math">
                      <m:oMathParaPr>
                        <m:jc m:val="left"/>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𝑛𝑖𝑗</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oMath>
                    </m:oMathPara>
                  </a14:m>
                  <a:endParaRPr kumimoji="1" lang="en-US" altLang="ja-JP" b="0" dirty="0" smtClean="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7244532" y="3682573"/>
                  <a:ext cx="1591056" cy="299313"/>
                </a:xfrm>
                <a:prstGeom prst="rect">
                  <a:avLst/>
                </a:prstGeom>
                <a:blipFill>
                  <a:blip r:embed="rId3"/>
                  <a:stretch>
                    <a:fillRect l="-4981" b="-26531"/>
                  </a:stretch>
                </a:blipFill>
              </p:spPr>
              <p:txBody>
                <a:bodyPr/>
                <a:lstStyle/>
                <a:p>
                  <a:r>
                    <a:rPr lang="ja-JP" altLang="en-US">
                      <a:noFill/>
                    </a:rPr>
                    <a:t> </a:t>
                  </a:r>
                </a:p>
              </p:txBody>
            </p:sp>
          </mc:Fallback>
        </mc:AlternateContent>
        <p:sp>
          <p:nvSpPr>
            <p:cNvPr id="18" name="左中かっこ 17"/>
            <p:cNvSpPr/>
            <p:nvPr/>
          </p:nvSpPr>
          <p:spPr>
            <a:xfrm>
              <a:off x="8234972" y="3429000"/>
              <a:ext cx="443164" cy="835037"/>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dirty="0"/>
            </a:p>
          </p:txBody>
        </p:sp>
        <p:sp>
          <p:nvSpPr>
            <p:cNvPr id="19" name="テキスト ボックス 18"/>
            <p:cNvSpPr txBox="1"/>
            <p:nvPr/>
          </p:nvSpPr>
          <p:spPr>
            <a:xfrm>
              <a:off x="8553648" y="3497907"/>
              <a:ext cx="352227" cy="369332"/>
            </a:xfrm>
            <a:prstGeom prst="rect">
              <a:avLst/>
            </a:prstGeom>
            <a:noFill/>
          </p:spPr>
          <p:txBody>
            <a:bodyPr wrap="square" rtlCol="0">
              <a:spAutoFit/>
            </a:bodyPr>
            <a:lstStyle/>
            <a:p>
              <a:r>
                <a:rPr kumimoji="1" lang="en-US" altLang="ja-JP" dirty="0" smtClean="0"/>
                <a:t>0</a:t>
              </a:r>
              <a:endParaRPr kumimoji="1" lang="ja-JP" altLang="en-US" dirty="0"/>
            </a:p>
          </p:txBody>
        </p:sp>
        <p:sp>
          <p:nvSpPr>
            <p:cNvPr id="20" name="テキスト ボックス 19"/>
            <p:cNvSpPr txBox="1"/>
            <p:nvPr/>
          </p:nvSpPr>
          <p:spPr>
            <a:xfrm>
              <a:off x="8553648" y="3866127"/>
              <a:ext cx="404615" cy="369332"/>
            </a:xfrm>
            <a:prstGeom prst="rect">
              <a:avLst/>
            </a:prstGeom>
            <a:noFill/>
          </p:spPr>
          <p:txBody>
            <a:bodyPr wrap="square" rtlCol="0">
              <a:spAutoFit/>
            </a:bodyPr>
            <a:lstStyle/>
            <a:p>
              <a:r>
                <a:rPr lang="en-US" altLang="ja-JP" dirty="0" smtClean="0"/>
                <a:t>1</a:t>
              </a:r>
            </a:p>
          </p:txBody>
        </p:sp>
      </p:grpSp>
      <mc:AlternateContent xmlns:mc="http://schemas.openxmlformats.org/markup-compatibility/2006" xmlns:a14="http://schemas.microsoft.com/office/drawing/2010/main">
        <mc:Choice Requires="a14">
          <p:sp>
            <p:nvSpPr>
              <p:cNvPr id="22" name="テキスト ボックス 21"/>
              <p:cNvSpPr txBox="1"/>
              <p:nvPr/>
            </p:nvSpPr>
            <p:spPr>
              <a:xfrm>
                <a:off x="1795110" y="5123616"/>
                <a:ext cx="5262613" cy="1351396"/>
              </a:xfrm>
              <a:prstGeom prst="rect">
                <a:avLst/>
              </a:prstGeom>
              <a:noFill/>
            </p:spPr>
            <p:txBody>
              <a:bodyPr wrap="square" rtlCol="0">
                <a:spAutoFit/>
              </a:bodyPr>
              <a:lstStyle/>
              <a:p>
                <a:r>
                  <a:rPr kumimoji="1" lang="ja-JP" altLang="en-US" sz="2000" dirty="0" smtClean="0"/>
                  <a:t>カメラの向き</a:t>
                </a:r>
                <a:r>
                  <a:rPr lang="ja-JP" altLang="en-US" sz="2000" dirty="0" smtClean="0"/>
                  <a:t>を</a:t>
                </a:r>
                <a:r>
                  <a:rPr lang="en-US" altLang="ja-JP" sz="2000" dirty="0" err="1" smtClean="0"/>
                  <a:t>up,down,right,left</a:t>
                </a:r>
                <a:r>
                  <a:rPr lang="ja-JP" altLang="en-US" sz="2000" dirty="0" smtClean="0"/>
                  <a:t>と表記する．</a:t>
                </a:r>
                <a:endParaRPr lang="en-US" altLang="ja-JP" sz="2000" dirty="0" smtClean="0"/>
              </a:p>
              <a:p>
                <a:r>
                  <a:rPr kumimoji="1" lang="ja-JP" altLang="en-US" sz="2000" dirty="0" smtClean="0"/>
                  <a:t>カメラ方向</a:t>
                </a:r>
                <a14:m>
                  <m:oMath xmlns:m="http://schemas.openxmlformats.org/officeDocument/2006/math">
                    <m:sSub>
                      <m:sSubPr>
                        <m:ctrlPr>
                          <a:rPr kumimoji="1" lang="en-US" altLang="ja-JP" sz="2000" i="1" smtClean="0">
                            <a:latin typeface="Cambria Math" panose="02040503050406030204" pitchFamily="18" charset="0"/>
                          </a:rPr>
                        </m:ctrlPr>
                      </m:sSubPr>
                      <m:e>
                        <m:r>
                          <m:rPr>
                            <m:sty m:val="p"/>
                          </m:rPr>
                          <a:rPr lang="en-US" altLang="ja-JP" sz="2000" i="1">
                            <a:latin typeface="Cambria Math" panose="02040503050406030204" pitchFamily="18" charset="0"/>
                          </a:rPr>
                          <m:t>C</m:t>
                        </m:r>
                      </m:e>
                      <m:sub>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𝑑𝑖𝑟</m:t>
                            </m:r>
                          </m:e>
                          <m:sub>
                            <m:r>
                              <a:rPr kumimoji="1" lang="en-US" altLang="ja-JP" sz="2000" b="0" i="1" smtClean="0">
                                <a:latin typeface="Cambria Math" panose="02040503050406030204" pitchFamily="18" charset="0"/>
                              </a:rPr>
                              <m:t>𝑛</m:t>
                            </m:r>
                          </m:sub>
                        </m:sSub>
                      </m:sub>
                    </m:sSub>
                    <m:d>
                      <m:dPr>
                        <m:ctrlPr>
                          <a:rPr kumimoji="1" lang="en-US" altLang="ja-JP" sz="2000" i="1" smtClean="0">
                            <a:latin typeface="Cambria Math" panose="02040503050406030204" pitchFamily="18" charset="0"/>
                          </a:rPr>
                        </m:ctrlPr>
                      </m:dPr>
                      <m:e>
                        <m:r>
                          <a:rPr kumimoji="1" lang="en-US" altLang="ja-JP" sz="2000" b="0" i="1" smtClean="0">
                            <a:latin typeface="Cambria Math" panose="02040503050406030204" pitchFamily="18" charset="0"/>
                          </a:rPr>
                          <m:t>𝑡</m:t>
                        </m:r>
                      </m:e>
                    </m:d>
                  </m:oMath>
                </a14:m>
                <a:r>
                  <a:rPr kumimoji="1" lang="ja-JP" altLang="en-US" sz="2000" dirty="0" smtClean="0"/>
                  <a:t>を撮影方向に応じて</a:t>
                </a:r>
                <a:r>
                  <a:rPr kumimoji="1" lang="en-US" altLang="ja-JP" sz="2000" dirty="0" err="1" smtClean="0"/>
                  <a:t>up</a:t>
                </a:r>
                <a:r>
                  <a:rPr kumimoji="1" lang="en-US" altLang="ja-JP" sz="2000" dirty="0" err="1" smtClean="0">
                    <a:sym typeface="Wingdings" panose="05000000000000000000" pitchFamily="2" charset="2"/>
                  </a:rPr>
                  <a:t></a:t>
                </a:r>
                <a:r>
                  <a:rPr kumimoji="1" lang="en-US" altLang="ja-JP" sz="2000" dirty="0" err="1" smtClean="0"/>
                  <a:t>down,right</a:t>
                </a:r>
                <a:r>
                  <a:rPr kumimoji="1" lang="en-US" altLang="ja-JP" sz="2000" dirty="0" err="1" smtClean="0">
                    <a:sym typeface="Wingdings" panose="05000000000000000000" pitchFamily="2" charset="2"/>
                  </a:rPr>
                  <a:t></a:t>
                </a:r>
                <a:r>
                  <a:rPr kumimoji="1" lang="en-US" altLang="ja-JP" sz="2000" dirty="0" err="1" smtClean="0"/>
                  <a:t>left</a:t>
                </a:r>
                <a:r>
                  <a:rPr kumimoji="1" lang="ja-JP" altLang="en-US" sz="2000" dirty="0" smtClean="0"/>
                  <a:t>と設定する</a:t>
                </a:r>
                <a:endParaRPr kumimoji="1" lang="en-US" altLang="ja-JP" sz="2000" dirty="0" smtClean="0"/>
              </a:p>
              <a:p>
                <a:endParaRPr kumimoji="1" lang="ja-JP" altLang="en-US" sz="2000" dirty="0"/>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1795110" y="5123616"/>
                <a:ext cx="5262613" cy="1351396"/>
              </a:xfrm>
              <a:prstGeom prst="rect">
                <a:avLst/>
              </a:prstGeom>
              <a:blipFill rotWithShape="0">
                <a:blip r:embed="rId4"/>
                <a:stretch>
                  <a:fillRect l="-1157" t="-2703" r="-2894"/>
                </a:stretch>
              </a:blipFill>
            </p:spPr>
            <p:txBody>
              <a:bodyPr/>
              <a:lstStyle/>
              <a:p>
                <a:r>
                  <a:rPr lang="ja-JP" altLang="en-US">
                    <a:noFill/>
                  </a:rPr>
                  <a:t> </a:t>
                </a:r>
              </a:p>
            </p:txBody>
          </p:sp>
        </mc:Fallback>
      </mc:AlternateContent>
      <p:sp>
        <p:nvSpPr>
          <p:cNvPr id="23" name="テキスト ボックス 22"/>
          <p:cNvSpPr txBox="1"/>
          <p:nvPr/>
        </p:nvSpPr>
        <p:spPr>
          <a:xfrm>
            <a:off x="257288" y="843368"/>
            <a:ext cx="5808949" cy="461665"/>
          </a:xfrm>
          <a:prstGeom prst="rect">
            <a:avLst/>
          </a:prstGeom>
          <a:noFill/>
        </p:spPr>
        <p:txBody>
          <a:bodyPr wrap="square" rtlCol="0">
            <a:spAutoFit/>
          </a:bodyPr>
          <a:lstStyle/>
          <a:p>
            <a:r>
              <a:rPr lang="ja-JP" altLang="en-US" sz="2400" dirty="0"/>
              <a:t>時間</a:t>
            </a:r>
            <a:r>
              <a:rPr lang="ja-JP" altLang="en-US" sz="2400" dirty="0" smtClean="0"/>
              <a:t>変化する</a:t>
            </a:r>
            <a:r>
              <a:rPr kumimoji="1" lang="ja-JP" altLang="en-US" sz="2400" dirty="0" smtClean="0"/>
              <a:t>センシング範囲をモデル化</a:t>
            </a:r>
            <a:endParaRPr kumimoji="1" lang="ja-JP" altLang="en-US" sz="2400" dirty="0"/>
          </a:p>
        </p:txBody>
      </p:sp>
      <p:sp>
        <p:nvSpPr>
          <p:cNvPr id="24" name="テキスト ボックス 23"/>
          <p:cNvSpPr txBox="1"/>
          <p:nvPr/>
        </p:nvSpPr>
        <p:spPr>
          <a:xfrm>
            <a:off x="257288" y="4495301"/>
            <a:ext cx="5808949" cy="461665"/>
          </a:xfrm>
          <a:prstGeom prst="rect">
            <a:avLst/>
          </a:prstGeom>
          <a:noFill/>
        </p:spPr>
        <p:txBody>
          <a:bodyPr wrap="square" rtlCol="0">
            <a:spAutoFit/>
          </a:bodyPr>
          <a:lstStyle/>
          <a:p>
            <a:r>
              <a:rPr lang="ja-JP" altLang="en-US" sz="2400" dirty="0" smtClean="0"/>
              <a:t>カメラの向き</a:t>
            </a:r>
            <a:r>
              <a:rPr kumimoji="1" lang="ja-JP" altLang="en-US" sz="2400" dirty="0" smtClean="0"/>
              <a:t>をモデル化</a:t>
            </a:r>
            <a:endParaRPr kumimoji="1" lang="ja-JP" altLang="en-US" sz="2400" dirty="0"/>
          </a:p>
        </p:txBody>
      </p:sp>
    </p:spTree>
    <p:extLst>
      <p:ext uri="{BB962C8B-B14F-4D97-AF65-F5344CB8AC3E}">
        <p14:creationId xmlns:p14="http://schemas.microsoft.com/office/powerpoint/2010/main" val="8331190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sp>
        <p:nvSpPr>
          <p:cNvPr id="3" name="テキスト ボックス 2"/>
          <p:cNvSpPr txBox="1"/>
          <p:nvPr/>
        </p:nvSpPr>
        <p:spPr>
          <a:xfrm>
            <a:off x="428624" y="1144058"/>
            <a:ext cx="6200775" cy="461665"/>
          </a:xfrm>
          <a:prstGeom prst="rect">
            <a:avLst/>
          </a:prstGeom>
          <a:noFill/>
        </p:spPr>
        <p:txBody>
          <a:bodyPr wrap="square" rtlCol="0">
            <a:spAutoFit/>
          </a:bodyPr>
          <a:lstStyle/>
          <a:p>
            <a:r>
              <a:rPr kumimoji="1" lang="ja-JP" altLang="en-US" sz="2400" dirty="0" smtClean="0"/>
              <a:t>「対象者の顔の向き」をモデル化</a:t>
            </a:r>
            <a:endParaRPr kumimoji="1" lang="ja-JP" altLang="en-US" sz="2400" dirty="0"/>
          </a:p>
        </p:txBody>
      </p:sp>
      <mc:AlternateContent xmlns:mc="http://schemas.openxmlformats.org/markup-compatibility/2006" xmlns:a14="http://schemas.microsoft.com/office/drawing/2010/main">
        <mc:Choice Requires="a14">
          <p:sp>
            <p:nvSpPr>
              <p:cNvPr id="11" name="正方形/長方形 10"/>
              <p:cNvSpPr/>
              <p:nvPr/>
            </p:nvSpPr>
            <p:spPr>
              <a:xfrm>
                <a:off x="1485900" y="2230948"/>
                <a:ext cx="5600699"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𝑢𝑝</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d>
                                    <m:dPr>
                                      <m:ctrlPr>
                                        <a:rPr lang="ja-JP" altLang="en-US" i="1">
                                          <a:latin typeface="Cambria Math" panose="02040503050406030204" pitchFamily="18" charset="0"/>
                                        </a:rPr>
                                      </m:ctrlPr>
                                    </m:dPr>
                                    <m:e>
                                      <m:r>
                                        <a:rPr lang="ja-JP" altLang="en-US" i="1">
                                          <a:latin typeface="Cambria Math" panose="02040503050406030204" pitchFamily="18" charset="0"/>
                                        </a:rPr>
                                        <m:t>𝑖</m:t>
                                      </m:r>
                                      <m:r>
                                        <a:rPr lang="ja-JP" altLang="en-US" i="0">
                                          <a:latin typeface="Cambria Math" panose="02040503050406030204" pitchFamily="18" charset="0"/>
                                        </a:rPr>
                                        <m:t>+1</m:t>
                                      </m:r>
                                    </m:e>
                                  </m:d>
                                  <m:r>
                                    <a:rPr lang="ja-JP" altLang="en-US" i="1">
                                      <a:latin typeface="Cambria Math" panose="02040503050406030204" pitchFamily="18" charset="0"/>
                                    </a:rPr>
                                    <m:t>𝑗</m:t>
                                  </m:r>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485900" y="2230948"/>
                <a:ext cx="5600699" cy="710194"/>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90624" y="3040390"/>
                <a:ext cx="5972176"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𝑑𝑜𝑤𝑛</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d>
                                    <m:dPr>
                                      <m:ctrlPr>
                                        <a:rPr lang="ja-JP" altLang="en-US" i="1">
                                          <a:latin typeface="Cambria Math" panose="02040503050406030204" pitchFamily="18" charset="0"/>
                                        </a:rPr>
                                      </m:ctrlPr>
                                    </m:dPr>
                                    <m:e>
                                      <m:r>
                                        <a:rPr lang="ja-JP" altLang="en-US" i="1">
                                          <a:latin typeface="Cambria Math" panose="02040503050406030204" pitchFamily="18" charset="0"/>
                                        </a:rPr>
                                        <m:t>𝑖</m:t>
                                      </m:r>
                                      <m:r>
                                        <a:rPr lang="ja-JP" altLang="en-US" i="0">
                                          <a:latin typeface="Cambria Math" panose="02040503050406030204" pitchFamily="18" charset="0"/>
                                        </a:rPr>
                                        <m:t>−1</m:t>
                                      </m:r>
                                    </m:e>
                                  </m:d>
                                  <m:r>
                                    <a:rPr lang="ja-JP" altLang="en-US" i="1">
                                      <a:latin typeface="Cambria Math" panose="02040503050406030204" pitchFamily="18" charset="0"/>
                                    </a:rPr>
                                    <m:t>𝑗</m:t>
                                  </m:r>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190624" y="3040390"/>
                <a:ext cx="5972176" cy="710194"/>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1257300" y="3849832"/>
                <a:ext cx="5905500"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𝑟𝑖𝑔h𝑡</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r>
                                    <a:rPr lang="ja-JP" altLang="en-US" i="1">
                                      <a:latin typeface="Cambria Math" panose="02040503050406030204" pitchFamily="18" charset="0"/>
                                    </a:rPr>
                                    <m:t>𝑖</m:t>
                                  </m:r>
                                  <m:d>
                                    <m:dPr>
                                      <m:ctrlPr>
                                        <a:rPr lang="ja-JP" altLang="en-US" i="1">
                                          <a:latin typeface="Cambria Math" panose="02040503050406030204" pitchFamily="18" charset="0"/>
                                        </a:rPr>
                                      </m:ctrlPr>
                                    </m:dPr>
                                    <m:e>
                                      <m:r>
                                        <a:rPr lang="ja-JP" altLang="en-US" i="1">
                                          <a:latin typeface="Cambria Math" panose="02040503050406030204" pitchFamily="18" charset="0"/>
                                        </a:rPr>
                                        <m:t>𝑗</m:t>
                                      </m:r>
                                      <m:r>
                                        <a:rPr lang="ja-JP" altLang="en-US" i="0">
                                          <a:latin typeface="Cambria Math" panose="02040503050406030204" pitchFamily="18" charset="0"/>
                                        </a:rPr>
                                        <m:t>−1</m:t>
                                      </m:r>
                                    </m:e>
                                  </m:d>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1257300" y="3849832"/>
                <a:ext cx="5905500" cy="710194"/>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1485899" y="4659274"/>
                <a:ext cx="5600699"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𝑙𝑒𝑓𝑡</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r>
                                    <a:rPr lang="ja-JP" altLang="en-US" i="1">
                                      <a:latin typeface="Cambria Math" panose="02040503050406030204" pitchFamily="18" charset="0"/>
                                    </a:rPr>
                                    <m:t>𝑖</m:t>
                                  </m:r>
                                  <m:d>
                                    <m:dPr>
                                      <m:ctrlPr>
                                        <a:rPr lang="ja-JP" altLang="en-US" i="1">
                                          <a:latin typeface="Cambria Math" panose="02040503050406030204" pitchFamily="18" charset="0"/>
                                        </a:rPr>
                                      </m:ctrlPr>
                                    </m:dPr>
                                    <m:e>
                                      <m:r>
                                        <a:rPr lang="ja-JP" altLang="en-US" i="1">
                                          <a:latin typeface="Cambria Math" panose="02040503050406030204" pitchFamily="18" charset="0"/>
                                        </a:rPr>
                                        <m:t>𝑗</m:t>
                                      </m:r>
                                      <m:r>
                                        <a:rPr lang="ja-JP" altLang="en-US" i="0">
                                          <a:latin typeface="Cambria Math" panose="02040503050406030204" pitchFamily="18" charset="0"/>
                                        </a:rPr>
                                        <m:t>+1</m:t>
                                      </m:r>
                                    </m:e>
                                  </m:d>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1485899" y="4659274"/>
                <a:ext cx="5600699" cy="710194"/>
              </a:xfrm>
              <a:prstGeom prst="rect">
                <a:avLst/>
              </a:prstGeom>
              <a:blipFill rotWithShape="0">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114657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xmlns:a14="http://schemas.microsoft.com/office/drawing/2010/main">
        <mc:Choice Requires="a14">
          <p:sp>
            <p:nvSpPr>
              <p:cNvPr id="11" name="正方形/長方形 10"/>
              <p:cNvSpPr/>
              <p:nvPr/>
            </p:nvSpPr>
            <p:spPr>
              <a:xfrm>
                <a:off x="0" y="887189"/>
                <a:ext cx="5600699"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𝑢𝑝</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d>
                                    <m:dPr>
                                      <m:ctrlPr>
                                        <a:rPr lang="ja-JP" altLang="en-US" i="1">
                                          <a:latin typeface="Cambria Math" panose="02040503050406030204" pitchFamily="18" charset="0"/>
                                        </a:rPr>
                                      </m:ctrlPr>
                                    </m:dPr>
                                    <m:e>
                                      <m:r>
                                        <a:rPr lang="ja-JP" altLang="en-US" i="1">
                                          <a:latin typeface="Cambria Math" panose="02040503050406030204" pitchFamily="18" charset="0"/>
                                        </a:rPr>
                                        <m:t>𝑖</m:t>
                                      </m:r>
                                      <m:r>
                                        <a:rPr lang="ja-JP" altLang="en-US" i="0">
                                          <a:latin typeface="Cambria Math" panose="02040503050406030204" pitchFamily="18" charset="0"/>
                                        </a:rPr>
                                        <m:t>+1</m:t>
                                      </m:r>
                                    </m:e>
                                  </m:d>
                                  <m:r>
                                    <a:rPr lang="ja-JP" altLang="en-US" i="1">
                                      <a:latin typeface="Cambria Math" panose="02040503050406030204" pitchFamily="18" charset="0"/>
                                    </a:rPr>
                                    <m:t>𝑗</m:t>
                                  </m:r>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0" y="887189"/>
                <a:ext cx="5600699" cy="710194"/>
              </a:xfrm>
              <a:prstGeom prst="rect">
                <a:avLst/>
              </a:prstGeom>
              <a:blipFill rotWithShape="0">
                <a:blip r:embed="rId2"/>
                <a:stretch>
                  <a:fillRect/>
                </a:stretch>
              </a:blipFill>
            </p:spPr>
            <p:txBody>
              <a:bodyPr/>
              <a:lstStyle/>
              <a:p>
                <a:r>
                  <a:rPr lang="ja-JP" altLang="en-US">
                    <a:noFill/>
                  </a:rPr>
                  <a:t> </a:t>
                </a:r>
              </a:p>
            </p:txBody>
          </p:sp>
        </mc:Fallback>
      </mc:AlternateContent>
      <p:graphicFrame>
        <p:nvGraphicFramePr>
          <p:cNvPr id="4" name="表 3"/>
          <p:cNvGraphicFramePr>
            <a:graphicFrameLocks noGrp="1"/>
          </p:cNvGraphicFramePr>
          <p:nvPr>
            <p:extLst>
              <p:ext uri="{D42A27DB-BD31-4B8C-83A1-F6EECF244321}">
                <p14:modId xmlns:p14="http://schemas.microsoft.com/office/powerpoint/2010/main" val="1004189883"/>
              </p:ext>
            </p:extLst>
          </p:nvPr>
        </p:nvGraphicFramePr>
        <p:xfrm>
          <a:off x="368442" y="2123748"/>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pPr algn="ctr"/>
                      <a:endParaRPr kumimoji="1" lang="ja-JP" altLang="en-US" sz="1400" dirty="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extLst>
                  <a:ext uri="{0D108BD9-81ED-4DB2-BD59-A6C34878D82A}">
                    <a16:rowId xmlns:a16="http://schemas.microsoft.com/office/drawing/2014/main" val="10000"/>
                  </a:ext>
                </a:extLst>
              </a:tr>
              <a:tr h="281283">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extLst>
                  <a:ext uri="{0D108BD9-81ED-4DB2-BD59-A6C34878D82A}">
                    <a16:rowId xmlns:a16="http://schemas.microsoft.com/office/drawing/2014/main" val="10001"/>
                  </a:ext>
                </a:extLst>
              </a:tr>
              <a:tr h="281283">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extLst>
                  <a:ext uri="{0D108BD9-81ED-4DB2-BD59-A6C34878D82A}">
                    <a16:rowId xmlns:a16="http://schemas.microsoft.com/office/drawing/2014/main" val="10002"/>
                  </a:ext>
                </a:extLst>
              </a:tr>
              <a:tr h="281283">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dirty="0"/>
                    </a:p>
                  </a:txBody>
                  <a:tcPr marL="70226" marR="70226" marT="35113" marB="35113" anchor="ctr"/>
                </a:tc>
                <a:extLst>
                  <a:ext uri="{0D108BD9-81ED-4DB2-BD59-A6C34878D82A}">
                    <a16:rowId xmlns:a16="http://schemas.microsoft.com/office/drawing/2014/main" val="10003"/>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3906954571"/>
              </p:ext>
            </p:extLst>
          </p:nvPr>
        </p:nvGraphicFramePr>
        <p:xfrm>
          <a:off x="1972191" y="2123748"/>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10" name="表 9"/>
          <p:cNvGraphicFramePr>
            <a:graphicFrameLocks noGrp="1"/>
          </p:cNvGraphicFramePr>
          <p:nvPr>
            <p:extLst>
              <p:ext uri="{D42A27DB-BD31-4B8C-83A1-F6EECF244321}">
                <p14:modId xmlns:p14="http://schemas.microsoft.com/office/powerpoint/2010/main" val="1554706077"/>
              </p:ext>
            </p:extLst>
          </p:nvPr>
        </p:nvGraphicFramePr>
        <p:xfrm>
          <a:off x="3575940" y="2123748"/>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15" name="表 14"/>
          <p:cNvGraphicFramePr>
            <a:graphicFrameLocks noGrp="1"/>
          </p:cNvGraphicFramePr>
          <p:nvPr>
            <p:extLst>
              <p:ext uri="{D42A27DB-BD31-4B8C-83A1-F6EECF244321}">
                <p14:modId xmlns:p14="http://schemas.microsoft.com/office/powerpoint/2010/main" val="286506190"/>
              </p:ext>
            </p:extLst>
          </p:nvPr>
        </p:nvGraphicFramePr>
        <p:xfrm>
          <a:off x="5179689" y="2123748"/>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16" name="表 15"/>
          <p:cNvGraphicFramePr>
            <a:graphicFrameLocks noGrp="1"/>
          </p:cNvGraphicFramePr>
          <p:nvPr>
            <p:extLst>
              <p:ext uri="{D42A27DB-BD31-4B8C-83A1-F6EECF244321}">
                <p14:modId xmlns:p14="http://schemas.microsoft.com/office/powerpoint/2010/main" val="2710456521"/>
              </p:ext>
            </p:extLst>
          </p:nvPr>
        </p:nvGraphicFramePr>
        <p:xfrm>
          <a:off x="6783438" y="2123748"/>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17" name="表 16"/>
          <p:cNvGraphicFramePr>
            <a:graphicFrameLocks noGrp="1"/>
          </p:cNvGraphicFramePr>
          <p:nvPr>
            <p:extLst>
              <p:ext uri="{D42A27DB-BD31-4B8C-83A1-F6EECF244321}">
                <p14:modId xmlns:p14="http://schemas.microsoft.com/office/powerpoint/2010/main" val="4062304487"/>
              </p:ext>
            </p:extLst>
          </p:nvPr>
        </p:nvGraphicFramePr>
        <p:xfrm>
          <a:off x="1972191" y="4313097"/>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18" name="表 17"/>
          <p:cNvGraphicFramePr>
            <a:graphicFrameLocks noGrp="1"/>
          </p:cNvGraphicFramePr>
          <p:nvPr>
            <p:extLst>
              <p:ext uri="{D42A27DB-BD31-4B8C-83A1-F6EECF244321}">
                <p14:modId xmlns:p14="http://schemas.microsoft.com/office/powerpoint/2010/main" val="1233439820"/>
              </p:ext>
            </p:extLst>
          </p:nvPr>
        </p:nvGraphicFramePr>
        <p:xfrm>
          <a:off x="3575940" y="4313097"/>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19" name="表 18"/>
          <p:cNvGraphicFramePr>
            <a:graphicFrameLocks noGrp="1"/>
          </p:cNvGraphicFramePr>
          <p:nvPr>
            <p:extLst>
              <p:ext uri="{D42A27DB-BD31-4B8C-83A1-F6EECF244321}">
                <p14:modId xmlns:p14="http://schemas.microsoft.com/office/powerpoint/2010/main" val="1165948669"/>
              </p:ext>
            </p:extLst>
          </p:nvPr>
        </p:nvGraphicFramePr>
        <p:xfrm>
          <a:off x="5179689" y="4313097"/>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20" name="表 19"/>
          <p:cNvGraphicFramePr>
            <a:graphicFrameLocks noGrp="1"/>
          </p:cNvGraphicFramePr>
          <p:nvPr>
            <p:extLst>
              <p:ext uri="{D42A27DB-BD31-4B8C-83A1-F6EECF244321}">
                <p14:modId xmlns:p14="http://schemas.microsoft.com/office/powerpoint/2010/main" val="307983534"/>
              </p:ext>
            </p:extLst>
          </p:nvPr>
        </p:nvGraphicFramePr>
        <p:xfrm>
          <a:off x="6783438" y="4313097"/>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5" name="テキスト ボックス 4"/>
              <p:cNvSpPr txBox="1"/>
              <p:nvPr/>
            </p:nvSpPr>
            <p:spPr>
              <a:xfrm>
                <a:off x="609600" y="1667933"/>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1</m:t>
                          </m:r>
                        </m:e>
                      </m:d>
                    </m:oMath>
                  </m:oMathPara>
                </a14:m>
                <a:endParaRPr kumimoji="1" lang="ja-JP" altLang="en-US"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609600" y="1667933"/>
                <a:ext cx="745067" cy="36933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2324990" y="1667933"/>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2324990" y="1667933"/>
                <a:ext cx="745067" cy="369332"/>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3922390" y="1667933"/>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3</m:t>
                          </m:r>
                        </m:e>
                      </m:d>
                    </m:oMath>
                  </m:oMathPara>
                </a14:m>
                <a:endParaRPr kumimoji="1" lang="ja-JP" altLang="en-US" dirty="0"/>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3922390" y="1667933"/>
                <a:ext cx="745067" cy="36933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p:cNvSpPr txBox="1"/>
              <p:nvPr/>
            </p:nvSpPr>
            <p:spPr>
              <a:xfrm>
                <a:off x="5526139" y="1667933"/>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4</m:t>
                          </m:r>
                        </m:e>
                      </m:d>
                    </m:oMath>
                  </m:oMathPara>
                </a14:m>
                <a:endParaRPr kumimoji="1" lang="ja-JP" altLang="en-US"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5526139" y="1667933"/>
                <a:ext cx="745067" cy="369332"/>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7129888" y="1667933"/>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5</m:t>
                          </m:r>
                        </m:e>
                      </m:d>
                    </m:oMath>
                  </m:oMathPara>
                </a14:m>
                <a:endParaRPr kumimoji="1" lang="ja-JP" altLang="en-US" dirty="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7129888" y="1667933"/>
                <a:ext cx="745067" cy="369332"/>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2324990" y="3859098"/>
                <a:ext cx="745067"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2324990" y="3859098"/>
                <a:ext cx="745067" cy="404213"/>
              </a:xfrm>
              <a:prstGeom prst="rect">
                <a:avLst/>
              </a:prstGeom>
              <a:blipFill rotWithShape="0">
                <a:blip r:embed="rId8"/>
                <a:stretch>
                  <a:fillRect r="-7317" b="-15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3922389" y="3859098"/>
                <a:ext cx="745067"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3</m:t>
                          </m:r>
                        </m:e>
                      </m:d>
                    </m:oMath>
                  </m:oMathPara>
                </a14:m>
                <a:endParaRPr kumimoji="1" lang="ja-JP" altLang="en-US" dirty="0"/>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3922389" y="3859098"/>
                <a:ext cx="745067" cy="404213"/>
              </a:xfrm>
              <a:prstGeom prst="rect">
                <a:avLst/>
              </a:prstGeom>
              <a:blipFill rotWithShape="0">
                <a:blip r:embed="rId9"/>
                <a:stretch>
                  <a:fillRect r="-7317" b="-15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5519788" y="3859098"/>
                <a:ext cx="745067"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4</m:t>
                          </m:r>
                        </m:e>
                      </m:d>
                    </m:oMath>
                  </m:oMathPara>
                </a14:m>
                <a:endParaRPr kumimoji="1" lang="ja-JP" altLang="en-US"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5519788" y="3859098"/>
                <a:ext cx="745067" cy="404213"/>
              </a:xfrm>
              <a:prstGeom prst="rect">
                <a:avLst/>
              </a:prstGeom>
              <a:blipFill rotWithShape="0">
                <a:blip r:embed="rId10"/>
                <a:stretch>
                  <a:fillRect r="-7317" b="-15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7117187" y="3859098"/>
                <a:ext cx="745067"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5</m:t>
                          </m:r>
                        </m:e>
                      </m:d>
                    </m:oMath>
                  </m:oMathPara>
                </a14:m>
                <a:endParaRPr kumimoji="1" lang="ja-JP" altLang="en-US" dirty="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7117187" y="3859098"/>
                <a:ext cx="745067" cy="404213"/>
              </a:xfrm>
              <a:prstGeom prst="rect">
                <a:avLst/>
              </a:prstGeom>
              <a:blipFill rotWithShape="0">
                <a:blip r:embed="rId11"/>
                <a:stretch>
                  <a:fillRect r="-8197" b="-1515"/>
                </a:stretch>
              </a:blipFill>
            </p:spPr>
            <p:txBody>
              <a:bodyPr/>
              <a:lstStyle/>
              <a:p>
                <a:r>
                  <a:rPr lang="ja-JP" altLang="en-US">
                    <a:noFill/>
                  </a:rPr>
                  <a:t> </a:t>
                </a:r>
              </a:p>
            </p:txBody>
          </p:sp>
        </mc:Fallback>
      </mc:AlternateContent>
      <p:sp>
        <p:nvSpPr>
          <p:cNvPr id="6" name="右矢印 5"/>
          <p:cNvSpPr/>
          <p:nvPr/>
        </p:nvSpPr>
        <p:spPr>
          <a:xfrm>
            <a:off x="2155656" y="2760505"/>
            <a:ext cx="304800" cy="16933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9" name="右矢印 28"/>
          <p:cNvSpPr/>
          <p:nvPr/>
        </p:nvSpPr>
        <p:spPr>
          <a:xfrm rot="16200000">
            <a:off x="4017107" y="2646529"/>
            <a:ext cx="185897" cy="1767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0" name="右矢印 29"/>
          <p:cNvSpPr/>
          <p:nvPr/>
        </p:nvSpPr>
        <p:spPr>
          <a:xfrm>
            <a:off x="5739921" y="2468937"/>
            <a:ext cx="304800" cy="16933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1" name="右矢印 30"/>
          <p:cNvSpPr/>
          <p:nvPr/>
        </p:nvSpPr>
        <p:spPr>
          <a:xfrm rot="16200000">
            <a:off x="7582526" y="2355519"/>
            <a:ext cx="185897" cy="1767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710952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517" y="1334452"/>
            <a:ext cx="7327689" cy="3770948"/>
          </a:xfrm>
          <a:prstGeom prst="rect">
            <a:avLst/>
          </a:prstGeom>
          <a:noFill/>
          <a:ln>
            <a:noFill/>
          </a:ln>
        </p:spPr>
      </p:pic>
    </p:spTree>
    <p:extLst>
      <p:ext uri="{BB962C8B-B14F-4D97-AF65-F5344CB8AC3E}">
        <p14:creationId xmlns:p14="http://schemas.microsoft.com/office/powerpoint/2010/main" val="16726981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xmlns:a14="http://schemas.microsoft.com/office/drawing/2010/main">
        <mc:Choice Requires="a14">
          <p:sp>
            <p:nvSpPr>
              <p:cNvPr id="3" name="テキスト ボックス 2"/>
              <p:cNvSpPr txBox="1"/>
              <p:nvPr/>
            </p:nvSpPr>
            <p:spPr>
              <a:xfrm>
                <a:off x="-83609" y="726017"/>
                <a:ext cx="4838700" cy="877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2000" i="1" smtClean="0">
                              <a:latin typeface="Cambria Math" panose="02040503050406030204" pitchFamily="18" charset="0"/>
                            </a:rPr>
                          </m:ctrlPr>
                        </m:sSubPr>
                        <m:e>
                          <m:r>
                            <a:rPr lang="en-US" altLang="ja-JP" sz="2000" b="0" i="1" smtClean="0">
                              <a:latin typeface="Cambria Math" panose="02040503050406030204" pitchFamily="18" charset="0"/>
                            </a:rPr>
                            <m:t>𝑅𝑇</m:t>
                          </m:r>
                          <m:r>
                            <a:rPr lang="en-US" altLang="ja-JP" sz="2000" i="1">
                              <a:latin typeface="Cambria Math" panose="02040503050406030204" pitchFamily="18" charset="0"/>
                            </a:rPr>
                            <m:t>𝑆</m:t>
                          </m:r>
                        </m:e>
                        <m:sub>
                          <m:r>
                            <a:rPr lang="en-US" altLang="ja-JP" sz="2000" i="1">
                              <a:latin typeface="Cambria Math" panose="02040503050406030204" pitchFamily="18" charset="0"/>
                            </a:rPr>
                            <m:t>𝑛</m:t>
                          </m:r>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𝑃</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e>
                      </m:d>
                      <m:r>
                        <a:rPr lang="en-US" altLang="ja-JP" sz="2000" i="1">
                          <a:latin typeface="Cambria Math" panose="02040503050406030204" pitchFamily="18" charset="0"/>
                        </a:rPr>
                        <m:t>= </m:t>
                      </m:r>
                      <m:nary>
                        <m:naryPr>
                          <m:chr m:val="∑"/>
                          <m:supHide m:val="on"/>
                          <m:ctrlPr>
                            <a:rPr lang="ja-JP" altLang="ja-JP" sz="2000" i="1">
                              <a:latin typeface="Cambria Math" panose="02040503050406030204" pitchFamily="18" charset="0"/>
                            </a:rPr>
                          </m:ctrlPr>
                        </m:naryPr>
                        <m:sub>
                          <m:r>
                            <a:rPr lang="en-US" altLang="ja-JP" sz="2000" i="1">
                              <a:latin typeface="Cambria Math" panose="02040503050406030204" pitchFamily="18" charset="0"/>
                            </a:rPr>
                            <m:t>𝑛</m:t>
                          </m:r>
                          <m:r>
                            <a:rPr lang="en-US" altLang="ja-JP" sz="2000" i="1">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𝑅</m:t>
                              </m:r>
                              <m:r>
                                <a:rPr lang="en-US" altLang="ja-JP" sz="2000" b="0" i="1" smtClean="0">
                                  <a:latin typeface="Cambria Math" panose="02040503050406030204" pitchFamily="18" charset="0"/>
                                </a:rPr>
                                <m:t>𝑇</m:t>
                              </m:r>
                              <m:r>
                                <a:rPr lang="en-US" altLang="ja-JP" sz="2000" i="1">
                                  <a:latin typeface="Cambria Math" panose="02040503050406030204" pitchFamily="18" charset="0"/>
                                </a:rPr>
                                <m:t>𝐶</m:t>
                              </m:r>
                            </m:e>
                            <m:sub>
                              <m:r>
                                <a:rPr lang="en-US" altLang="ja-JP" sz="2000" i="1">
                                  <a:latin typeface="Cambria Math" panose="02040503050406030204" pitchFamily="18" charset="0"/>
                                </a:rPr>
                                <m:t>𝑛</m:t>
                              </m:r>
                            </m:sub>
                          </m:sSub>
                        </m:sub>
                        <m:sup/>
                        <m:e>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𝑃</m:t>
                              </m:r>
                            </m:e>
                            <m:sub>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𝐶</m:t>
                                  </m:r>
                                </m:e>
                                <m:sub>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𝑑</m:t>
                                      </m:r>
                                      <m:r>
                                        <a:rPr lang="en-US" altLang="ja-JP" sz="2000" b="0" i="1" smtClean="0">
                                          <a:latin typeface="Cambria Math" panose="02040503050406030204" pitchFamily="18" charset="0"/>
                                        </a:rPr>
                                        <m:t>𝑖𝑟</m:t>
                                      </m:r>
                                    </m:e>
                                    <m:sub>
                                      <m:r>
                                        <a:rPr lang="en-US" altLang="ja-JP" sz="2000" i="1">
                                          <a:latin typeface="Cambria Math" panose="02040503050406030204" pitchFamily="18" charset="0"/>
                                        </a:rPr>
                                        <m:t>𝑛</m:t>
                                      </m:r>
                                    </m:sub>
                                  </m:sSub>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r>
                            <a:rPr lang="en-US" altLang="ja-JP" sz="2000" i="1">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𝑛</m:t>
                              </m:r>
                            </m:sub>
                          </m:sSub>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e>
                      </m:nary>
                    </m:oMath>
                  </m:oMathPara>
                </a14:m>
                <a:endParaRPr kumimoji="1" lang="ja-JP" altLang="en-US" sz="2000" dirty="0"/>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83609" y="726017"/>
                <a:ext cx="4838700" cy="877035"/>
              </a:xfrm>
              <a:prstGeom prst="rect">
                <a:avLst/>
              </a:prstGeom>
              <a:blipFill rotWithShape="0">
                <a:blip r:embed="rId2"/>
                <a:stretch>
                  <a:fillRect/>
                </a:stretch>
              </a:blipFill>
            </p:spPr>
            <p:txBody>
              <a:bodyPr/>
              <a:lstStyle/>
              <a:p>
                <a:r>
                  <a:rPr lang="ja-JP" altLang="en-US">
                    <a:noFill/>
                  </a:rPr>
                  <a:t> </a:t>
                </a:r>
              </a:p>
            </p:txBody>
          </p:sp>
        </mc:Fallback>
      </mc:AlternateContent>
      <p:graphicFrame>
        <p:nvGraphicFramePr>
          <p:cNvPr id="5" name="表 4"/>
          <p:cNvGraphicFramePr>
            <a:graphicFrameLocks noGrp="1"/>
          </p:cNvGraphicFramePr>
          <p:nvPr>
            <p:extLst>
              <p:ext uri="{D42A27DB-BD31-4B8C-83A1-F6EECF244321}">
                <p14:modId xmlns:p14="http://schemas.microsoft.com/office/powerpoint/2010/main" val="1134603303"/>
              </p:ext>
            </p:extLst>
          </p:nvPr>
        </p:nvGraphicFramePr>
        <p:xfrm>
          <a:off x="368442" y="1878205"/>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pPr algn="ctr"/>
                      <a:endParaRPr kumimoji="1" lang="ja-JP" altLang="en-US" sz="1400" dirty="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extLst>
                  <a:ext uri="{0D108BD9-81ED-4DB2-BD59-A6C34878D82A}">
                    <a16:rowId xmlns:a16="http://schemas.microsoft.com/office/drawing/2014/main" val="10000"/>
                  </a:ext>
                </a:extLst>
              </a:tr>
              <a:tr h="281283">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extLst>
                  <a:ext uri="{0D108BD9-81ED-4DB2-BD59-A6C34878D82A}">
                    <a16:rowId xmlns:a16="http://schemas.microsoft.com/office/drawing/2014/main" val="10001"/>
                  </a:ext>
                </a:extLst>
              </a:tr>
              <a:tr h="281283">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extLst>
                  <a:ext uri="{0D108BD9-81ED-4DB2-BD59-A6C34878D82A}">
                    <a16:rowId xmlns:a16="http://schemas.microsoft.com/office/drawing/2014/main" val="10002"/>
                  </a:ext>
                </a:extLst>
              </a:tr>
              <a:tr h="281283">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a:p>
                  </a:txBody>
                  <a:tcPr marL="70226" marR="70226" marT="35113" marB="35113" anchor="ctr"/>
                </a:tc>
                <a:tc>
                  <a:txBody>
                    <a:bodyPr/>
                    <a:lstStyle/>
                    <a:p>
                      <a:pPr algn="ctr"/>
                      <a:endParaRPr kumimoji="1" lang="ja-JP" altLang="en-US" sz="1400" dirty="0"/>
                    </a:p>
                  </a:txBody>
                  <a:tcPr marL="70226" marR="70226" marT="35113" marB="35113" anchor="ctr"/>
                </a:tc>
                <a:extLst>
                  <a:ext uri="{0D108BD9-81ED-4DB2-BD59-A6C34878D82A}">
                    <a16:rowId xmlns:a16="http://schemas.microsoft.com/office/drawing/2014/main" val="10003"/>
                  </a:ext>
                </a:extLst>
              </a:tr>
            </a:tbl>
          </a:graphicData>
        </a:graphic>
      </p:graphicFrame>
      <p:graphicFrame>
        <p:nvGraphicFramePr>
          <p:cNvPr id="6" name="表 5"/>
          <p:cNvGraphicFramePr>
            <a:graphicFrameLocks noGrp="1"/>
          </p:cNvGraphicFramePr>
          <p:nvPr>
            <p:extLst>
              <p:ext uri="{D42A27DB-BD31-4B8C-83A1-F6EECF244321}">
                <p14:modId xmlns:p14="http://schemas.microsoft.com/office/powerpoint/2010/main" val="1160528149"/>
              </p:ext>
            </p:extLst>
          </p:nvPr>
        </p:nvGraphicFramePr>
        <p:xfrm>
          <a:off x="1972191" y="1878205"/>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7" name="表 6"/>
          <p:cNvGraphicFramePr>
            <a:graphicFrameLocks noGrp="1"/>
          </p:cNvGraphicFramePr>
          <p:nvPr>
            <p:extLst>
              <p:ext uri="{D42A27DB-BD31-4B8C-83A1-F6EECF244321}">
                <p14:modId xmlns:p14="http://schemas.microsoft.com/office/powerpoint/2010/main" val="3868353363"/>
              </p:ext>
            </p:extLst>
          </p:nvPr>
        </p:nvGraphicFramePr>
        <p:xfrm>
          <a:off x="3575940" y="1878205"/>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8" name="表 7"/>
          <p:cNvGraphicFramePr>
            <a:graphicFrameLocks noGrp="1"/>
          </p:cNvGraphicFramePr>
          <p:nvPr>
            <p:extLst>
              <p:ext uri="{D42A27DB-BD31-4B8C-83A1-F6EECF244321}">
                <p14:modId xmlns:p14="http://schemas.microsoft.com/office/powerpoint/2010/main" val="21892508"/>
              </p:ext>
            </p:extLst>
          </p:nvPr>
        </p:nvGraphicFramePr>
        <p:xfrm>
          <a:off x="5179689" y="1878205"/>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2414188510"/>
              </p:ext>
            </p:extLst>
          </p:nvPr>
        </p:nvGraphicFramePr>
        <p:xfrm>
          <a:off x="6783438" y="1878205"/>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10" name="表 9"/>
          <p:cNvGraphicFramePr>
            <a:graphicFrameLocks noGrp="1"/>
          </p:cNvGraphicFramePr>
          <p:nvPr>
            <p:extLst>
              <p:ext uri="{D42A27DB-BD31-4B8C-83A1-F6EECF244321}">
                <p14:modId xmlns:p14="http://schemas.microsoft.com/office/powerpoint/2010/main" val="2936126037"/>
              </p:ext>
            </p:extLst>
          </p:nvPr>
        </p:nvGraphicFramePr>
        <p:xfrm>
          <a:off x="1972191" y="3525521"/>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11" name="表 10"/>
          <p:cNvGraphicFramePr>
            <a:graphicFrameLocks noGrp="1"/>
          </p:cNvGraphicFramePr>
          <p:nvPr>
            <p:extLst>
              <p:ext uri="{D42A27DB-BD31-4B8C-83A1-F6EECF244321}">
                <p14:modId xmlns:p14="http://schemas.microsoft.com/office/powerpoint/2010/main" val="688771118"/>
              </p:ext>
            </p:extLst>
          </p:nvPr>
        </p:nvGraphicFramePr>
        <p:xfrm>
          <a:off x="3575940" y="3525521"/>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12" name="表 11"/>
          <p:cNvGraphicFramePr>
            <a:graphicFrameLocks noGrp="1"/>
          </p:cNvGraphicFramePr>
          <p:nvPr>
            <p:extLst>
              <p:ext uri="{D42A27DB-BD31-4B8C-83A1-F6EECF244321}">
                <p14:modId xmlns:p14="http://schemas.microsoft.com/office/powerpoint/2010/main" val="1758081919"/>
              </p:ext>
            </p:extLst>
          </p:nvPr>
        </p:nvGraphicFramePr>
        <p:xfrm>
          <a:off x="5179689" y="3525521"/>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p:graphicFrame>
        <p:nvGraphicFramePr>
          <p:cNvPr id="13" name="表 12"/>
          <p:cNvGraphicFramePr>
            <a:graphicFrameLocks noGrp="1"/>
          </p:cNvGraphicFramePr>
          <p:nvPr>
            <p:extLst>
              <p:ext uri="{D42A27DB-BD31-4B8C-83A1-F6EECF244321}">
                <p14:modId xmlns:p14="http://schemas.microsoft.com/office/powerpoint/2010/main" val="1939496819"/>
              </p:ext>
            </p:extLst>
          </p:nvPr>
        </p:nvGraphicFramePr>
        <p:xfrm>
          <a:off x="6783438" y="3525521"/>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dirty="0"/>
                    </a:p>
                  </a:txBody>
                  <a:tcPr marL="70226" marR="70226" marT="35113" marB="35113"/>
                </a:tc>
                <a:tc>
                  <a:txBody>
                    <a:bodyPr/>
                    <a:lstStyle/>
                    <a:p>
                      <a:pPr algn="ctr"/>
                      <a:r>
                        <a:rPr kumimoji="1" lang="en-US" altLang="ja-JP" sz="1400" dirty="0" smtClean="0">
                          <a:solidFill>
                            <a:schemeClr val="tx1"/>
                          </a:solidFill>
                        </a:rPr>
                        <a:t>1</a:t>
                      </a:r>
                      <a:endParaRPr kumimoji="1" lang="ja-JP" altLang="en-US" sz="1400" dirty="0">
                        <a:solidFill>
                          <a:schemeClr val="tx1"/>
                        </a:solidFill>
                      </a:endParaRPr>
                    </a:p>
                  </a:txBody>
                  <a:tcPr marL="70226" marR="70226" marT="35113" marB="35113" anchor="ctr">
                    <a:solidFill>
                      <a:schemeClr val="accent6"/>
                    </a:solidFill>
                  </a:tcPr>
                </a:tc>
                <a:tc>
                  <a:txBody>
                    <a:bodyPr/>
                    <a:lstStyle/>
                    <a:p>
                      <a:endParaRPr kumimoji="1" lang="ja-JP" altLang="en-US" sz="1400"/>
                    </a:p>
                  </a:txBody>
                  <a:tcPr marL="70226" marR="70226" marT="35113" marB="35113"/>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14" name="テキスト ボックス 13"/>
              <p:cNvSpPr txBox="1"/>
              <p:nvPr/>
            </p:nvSpPr>
            <p:spPr>
              <a:xfrm>
                <a:off x="609600" y="1532461"/>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1</m:t>
                          </m:r>
                        </m:e>
                      </m:d>
                    </m:oMath>
                  </m:oMathPara>
                </a14:m>
                <a:endParaRPr kumimoji="1" lang="ja-JP" altLang="en-US" dirty="0"/>
              </a:p>
            </p:txBody>
          </p:sp>
        </mc:Choice>
        <mc:Fallback xmlns="">
          <p:sp>
            <p:nvSpPr>
              <p:cNvPr id="14" name="テキスト ボックス 13"/>
              <p:cNvSpPr txBox="1">
                <a:spLocks noRot="1" noChangeAspect="1" noMove="1" noResize="1" noEditPoints="1" noAdjustHandles="1" noChangeArrowheads="1" noChangeShapeType="1" noTextEdit="1"/>
              </p:cNvSpPr>
              <p:nvPr/>
            </p:nvSpPr>
            <p:spPr>
              <a:xfrm>
                <a:off x="609600" y="1532461"/>
                <a:ext cx="745067" cy="36933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2324990" y="1532461"/>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2324990" y="1532461"/>
                <a:ext cx="745067" cy="369332"/>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3922390" y="1532461"/>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3</m:t>
                          </m:r>
                        </m:e>
                      </m:d>
                    </m:oMath>
                  </m:oMathPara>
                </a14:m>
                <a:endParaRPr kumimoji="1" lang="ja-JP" altLang="en-US"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3922390" y="1532461"/>
                <a:ext cx="745067" cy="369332"/>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p:cNvSpPr txBox="1"/>
              <p:nvPr/>
            </p:nvSpPr>
            <p:spPr>
              <a:xfrm>
                <a:off x="5526139" y="1532461"/>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4</m:t>
                          </m:r>
                        </m:e>
                      </m:d>
                    </m:oMath>
                  </m:oMathPara>
                </a14:m>
                <a:endParaRPr kumimoji="1" lang="ja-JP" altLang="en-US" dirty="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5526139" y="1532461"/>
                <a:ext cx="745067" cy="369332"/>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7129888" y="1532461"/>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5</m:t>
                          </m:r>
                        </m:e>
                      </m:d>
                    </m:oMath>
                  </m:oMathPara>
                </a14:m>
                <a:endParaRPr kumimoji="1" lang="ja-JP" altLang="en-US" dirty="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129888" y="1532461"/>
                <a:ext cx="745067" cy="369332"/>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2324990" y="3147725"/>
                <a:ext cx="745067"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2324990" y="3147725"/>
                <a:ext cx="745067" cy="404213"/>
              </a:xfrm>
              <a:prstGeom prst="rect">
                <a:avLst/>
              </a:prstGeom>
              <a:blipFill rotWithShape="0">
                <a:blip r:embed="rId8"/>
                <a:stretch>
                  <a:fillRect r="-73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3922389" y="3147725"/>
                <a:ext cx="745067"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3</m:t>
                          </m:r>
                        </m:e>
                      </m:d>
                    </m:oMath>
                  </m:oMathPara>
                </a14:m>
                <a:endParaRPr kumimoji="1" lang="ja-JP" altLang="en-US" dirty="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3922389" y="3147725"/>
                <a:ext cx="745067" cy="404213"/>
              </a:xfrm>
              <a:prstGeom prst="rect">
                <a:avLst/>
              </a:prstGeom>
              <a:blipFill rotWithShape="0">
                <a:blip r:embed="rId9"/>
                <a:stretch>
                  <a:fillRect r="-73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5519788" y="3147725"/>
                <a:ext cx="745067"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4</m:t>
                          </m:r>
                        </m:e>
                      </m:d>
                    </m:oMath>
                  </m:oMathPara>
                </a14:m>
                <a:endParaRPr kumimoji="1" lang="ja-JP" altLang="en-US" dirty="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519788" y="3147725"/>
                <a:ext cx="745067" cy="404213"/>
              </a:xfrm>
              <a:prstGeom prst="rect">
                <a:avLst/>
              </a:prstGeom>
              <a:blipFill rotWithShape="0">
                <a:blip r:embed="rId10"/>
                <a:stretch>
                  <a:fillRect r="-73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7117187" y="3147725"/>
                <a:ext cx="745067" cy="4042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𝑢𝑝</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5</m:t>
                          </m:r>
                        </m:e>
                      </m:d>
                    </m:oMath>
                  </m:oMathPara>
                </a14:m>
                <a:endParaRPr kumimoji="1" lang="ja-JP" altLang="en-US" dirty="0"/>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7117187" y="3147725"/>
                <a:ext cx="745067" cy="404213"/>
              </a:xfrm>
              <a:prstGeom prst="rect">
                <a:avLst/>
              </a:prstGeom>
              <a:blipFill rotWithShape="0">
                <a:blip r:embed="rId11"/>
                <a:stretch>
                  <a:fillRect r="-8197"/>
                </a:stretch>
              </a:blipFill>
            </p:spPr>
            <p:txBody>
              <a:bodyPr/>
              <a:lstStyle/>
              <a:p>
                <a:r>
                  <a:rPr lang="ja-JP" altLang="en-US">
                    <a:noFill/>
                  </a:rPr>
                  <a:t> </a:t>
                </a:r>
              </a:p>
            </p:txBody>
          </p:sp>
        </mc:Fallback>
      </mc:AlternateContent>
      <p:sp>
        <p:nvSpPr>
          <p:cNvPr id="23" name="右矢印 22"/>
          <p:cNvSpPr/>
          <p:nvPr/>
        </p:nvSpPr>
        <p:spPr>
          <a:xfrm>
            <a:off x="2155656" y="2514962"/>
            <a:ext cx="304800" cy="16933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4" name="右矢印 23"/>
          <p:cNvSpPr/>
          <p:nvPr/>
        </p:nvSpPr>
        <p:spPr>
          <a:xfrm rot="16200000">
            <a:off x="4017107" y="2400986"/>
            <a:ext cx="185897" cy="1767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5" name="右矢印 24"/>
          <p:cNvSpPr/>
          <p:nvPr/>
        </p:nvSpPr>
        <p:spPr>
          <a:xfrm>
            <a:off x="5739921" y="2223394"/>
            <a:ext cx="304800" cy="16933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6" name="右矢印 25"/>
          <p:cNvSpPr/>
          <p:nvPr/>
        </p:nvSpPr>
        <p:spPr>
          <a:xfrm rot="16200000">
            <a:off x="7582526" y="2109976"/>
            <a:ext cx="185897" cy="17677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graphicFrame>
        <p:nvGraphicFramePr>
          <p:cNvPr id="27" name="表 26"/>
          <p:cNvGraphicFramePr>
            <a:graphicFrameLocks noGrp="1"/>
          </p:cNvGraphicFramePr>
          <p:nvPr>
            <p:extLst>
              <p:ext uri="{D42A27DB-BD31-4B8C-83A1-F6EECF244321}">
                <p14:modId xmlns:p14="http://schemas.microsoft.com/office/powerpoint/2010/main" val="1749890057"/>
              </p:ext>
            </p:extLst>
          </p:nvPr>
        </p:nvGraphicFramePr>
        <p:xfrm>
          <a:off x="1972191" y="5107777"/>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r>
                        <a:rPr kumimoji="1" lang="en-US" altLang="ja-JP" sz="1400" dirty="0" smtClean="0"/>
                        <a:t>1</a:t>
                      </a:r>
                      <a:endParaRPr kumimoji="1" lang="ja-JP" altLang="en-US" sz="1400" dirty="0"/>
                    </a:p>
                  </a:txBody>
                  <a:tcPr marL="70226" marR="70226" marT="35113" marB="35113" anchor="ctr"/>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r>
                        <a:rPr kumimoji="1" lang="en-US" altLang="ja-JP" sz="1400" dirty="0" smtClean="0"/>
                        <a:t>1</a:t>
                      </a:r>
                      <a:endParaRPr kumimoji="1" lang="ja-JP" altLang="en-US" sz="1400" dirty="0"/>
                    </a:p>
                  </a:txBody>
                  <a:tcPr marL="70226" marR="70226" marT="35113" marB="35113" anchor="ctr"/>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28" name="テキスト ボックス 27"/>
              <p:cNvSpPr txBox="1"/>
              <p:nvPr/>
            </p:nvSpPr>
            <p:spPr>
              <a:xfrm>
                <a:off x="2324990" y="4772316"/>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2324990" y="4772316"/>
                <a:ext cx="745067" cy="369332"/>
              </a:xfrm>
              <a:prstGeom prst="rect">
                <a:avLst/>
              </a:prstGeom>
              <a:blipFill rotWithShape="0">
                <a:blip r:embed="rId12"/>
                <a:stretch>
                  <a:fillRect/>
                </a:stretch>
              </a:blipFill>
            </p:spPr>
            <p:txBody>
              <a:bodyPr/>
              <a:lstStyle/>
              <a:p>
                <a:r>
                  <a:rPr lang="ja-JP" altLang="en-US">
                    <a:noFill/>
                  </a:rPr>
                  <a:t> </a:t>
                </a:r>
              </a:p>
            </p:txBody>
          </p:sp>
        </mc:Fallback>
      </mc:AlternateContent>
      <p:graphicFrame>
        <p:nvGraphicFramePr>
          <p:cNvPr id="29" name="表 28"/>
          <p:cNvGraphicFramePr>
            <a:graphicFrameLocks noGrp="1"/>
          </p:cNvGraphicFramePr>
          <p:nvPr>
            <p:extLst>
              <p:ext uri="{D42A27DB-BD31-4B8C-83A1-F6EECF244321}">
                <p14:modId xmlns:p14="http://schemas.microsoft.com/office/powerpoint/2010/main" val="2811816755"/>
              </p:ext>
            </p:extLst>
          </p:nvPr>
        </p:nvGraphicFramePr>
        <p:xfrm>
          <a:off x="3575940" y="5107777"/>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r>
                        <a:rPr kumimoji="1" lang="en-US" altLang="ja-JP" sz="1400" dirty="0" smtClean="0"/>
                        <a:t>1</a:t>
                      </a:r>
                      <a:endParaRPr kumimoji="1" lang="ja-JP" altLang="en-US" sz="1400" dirty="0"/>
                    </a:p>
                  </a:txBody>
                  <a:tcPr marL="70226" marR="70226" marT="35113" marB="35113" anchor="ctr"/>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r>
                        <a:rPr kumimoji="1" lang="en-US" altLang="ja-JP" sz="1400" dirty="0" smtClean="0"/>
                        <a:t>1</a:t>
                      </a:r>
                      <a:endParaRPr kumimoji="1" lang="ja-JP" altLang="en-US" sz="1400" dirty="0"/>
                    </a:p>
                  </a:txBody>
                  <a:tcPr marL="70226" marR="70226" marT="35113" marB="35113" anchor="ctr"/>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30" name="テキスト ボックス 29"/>
              <p:cNvSpPr txBox="1"/>
              <p:nvPr/>
            </p:nvSpPr>
            <p:spPr>
              <a:xfrm>
                <a:off x="3928739" y="4772316"/>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3928739" y="4772316"/>
                <a:ext cx="745067" cy="369332"/>
              </a:xfrm>
              <a:prstGeom prst="rect">
                <a:avLst/>
              </a:prstGeom>
              <a:blipFill rotWithShape="0">
                <a:blip r:embed="rId13"/>
                <a:stretch>
                  <a:fillRect/>
                </a:stretch>
              </a:blipFill>
            </p:spPr>
            <p:txBody>
              <a:bodyPr/>
              <a:lstStyle/>
              <a:p>
                <a:r>
                  <a:rPr lang="ja-JP" altLang="en-US">
                    <a:noFill/>
                  </a:rPr>
                  <a:t> </a:t>
                </a:r>
              </a:p>
            </p:txBody>
          </p:sp>
        </mc:Fallback>
      </mc:AlternateContent>
      <p:graphicFrame>
        <p:nvGraphicFramePr>
          <p:cNvPr id="31" name="表 30"/>
          <p:cNvGraphicFramePr>
            <a:graphicFrameLocks noGrp="1"/>
          </p:cNvGraphicFramePr>
          <p:nvPr>
            <p:extLst>
              <p:ext uri="{D42A27DB-BD31-4B8C-83A1-F6EECF244321}">
                <p14:modId xmlns:p14="http://schemas.microsoft.com/office/powerpoint/2010/main" val="2460000013"/>
              </p:ext>
            </p:extLst>
          </p:nvPr>
        </p:nvGraphicFramePr>
        <p:xfrm>
          <a:off x="5192386" y="5107777"/>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r>
                        <a:rPr kumimoji="1" lang="en-US" altLang="ja-JP" sz="1400" dirty="0" smtClean="0"/>
                        <a:t>1</a:t>
                      </a:r>
                      <a:endParaRPr kumimoji="1" lang="ja-JP" altLang="en-US" sz="1400" dirty="0"/>
                    </a:p>
                  </a:txBody>
                  <a:tcPr marL="70226" marR="70226" marT="35113" marB="35113" anchor="ctr"/>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r>
                        <a:rPr kumimoji="1" lang="en-US" altLang="ja-JP" sz="1400" dirty="0" smtClean="0"/>
                        <a:t>1</a:t>
                      </a:r>
                      <a:endParaRPr kumimoji="1" lang="ja-JP" altLang="en-US" sz="1400" dirty="0"/>
                    </a:p>
                  </a:txBody>
                  <a:tcPr marL="70226" marR="70226" marT="35113" marB="35113" anchor="ctr"/>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dirty="0"/>
                    </a:p>
                  </a:txBody>
                  <a:tcPr marL="70226" marR="70226" marT="35113" marB="35113"/>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32" name="テキスト ボックス 31"/>
              <p:cNvSpPr txBox="1"/>
              <p:nvPr/>
            </p:nvSpPr>
            <p:spPr>
              <a:xfrm>
                <a:off x="5545185" y="4772316"/>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545185" y="4772316"/>
                <a:ext cx="745067" cy="369332"/>
              </a:xfrm>
              <a:prstGeom prst="rect">
                <a:avLst/>
              </a:prstGeom>
              <a:blipFill rotWithShape="0">
                <a:blip r:embed="rId14"/>
                <a:stretch>
                  <a:fillRect/>
                </a:stretch>
              </a:blipFill>
            </p:spPr>
            <p:txBody>
              <a:bodyPr/>
              <a:lstStyle/>
              <a:p>
                <a:r>
                  <a:rPr lang="ja-JP" altLang="en-US">
                    <a:noFill/>
                  </a:rPr>
                  <a:t> </a:t>
                </a:r>
              </a:p>
            </p:txBody>
          </p:sp>
        </mc:Fallback>
      </mc:AlternateContent>
      <p:graphicFrame>
        <p:nvGraphicFramePr>
          <p:cNvPr id="33" name="表 32"/>
          <p:cNvGraphicFramePr>
            <a:graphicFrameLocks noGrp="1"/>
          </p:cNvGraphicFramePr>
          <p:nvPr>
            <p:extLst>
              <p:ext uri="{D42A27DB-BD31-4B8C-83A1-F6EECF244321}">
                <p14:modId xmlns:p14="http://schemas.microsoft.com/office/powerpoint/2010/main" val="2120090949"/>
              </p:ext>
            </p:extLst>
          </p:nvPr>
        </p:nvGraphicFramePr>
        <p:xfrm>
          <a:off x="6782749" y="5107777"/>
          <a:ext cx="1437968" cy="1134344"/>
        </p:xfrm>
        <a:graphic>
          <a:graphicData uri="http://schemas.openxmlformats.org/drawingml/2006/table">
            <a:tbl>
              <a:tblPr firstRow="1" bandRow="1">
                <a:tableStyleId>{5940675A-B579-460E-94D1-54222C63F5DA}</a:tableStyleId>
              </a:tblPr>
              <a:tblGrid>
                <a:gridCol w="359492">
                  <a:extLst>
                    <a:ext uri="{9D8B030D-6E8A-4147-A177-3AD203B41FA5}">
                      <a16:colId xmlns:a16="http://schemas.microsoft.com/office/drawing/2014/main" val="20000"/>
                    </a:ext>
                  </a:extLst>
                </a:gridCol>
                <a:gridCol w="359492">
                  <a:extLst>
                    <a:ext uri="{9D8B030D-6E8A-4147-A177-3AD203B41FA5}">
                      <a16:colId xmlns:a16="http://schemas.microsoft.com/office/drawing/2014/main" val="20001"/>
                    </a:ext>
                  </a:extLst>
                </a:gridCol>
                <a:gridCol w="359492">
                  <a:extLst>
                    <a:ext uri="{9D8B030D-6E8A-4147-A177-3AD203B41FA5}">
                      <a16:colId xmlns:a16="http://schemas.microsoft.com/office/drawing/2014/main" val="20002"/>
                    </a:ext>
                  </a:extLst>
                </a:gridCol>
                <a:gridCol w="359492">
                  <a:extLst>
                    <a:ext uri="{9D8B030D-6E8A-4147-A177-3AD203B41FA5}">
                      <a16:colId xmlns:a16="http://schemas.microsoft.com/office/drawing/2014/main" val="20003"/>
                    </a:ext>
                  </a:extLst>
                </a:gridCol>
              </a:tblGrid>
              <a:tr h="281283">
                <a:tc>
                  <a:txBody>
                    <a:bodyPr/>
                    <a:lstStyle/>
                    <a:p>
                      <a:endParaRPr kumimoji="1" lang="ja-JP" altLang="en-US" sz="1400" dirty="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solidFill>
                      <a:schemeClr val="accent6"/>
                    </a:solidFill>
                  </a:tcPr>
                </a:tc>
                <a:tc>
                  <a:txBody>
                    <a:bodyPr/>
                    <a:lstStyle/>
                    <a:p>
                      <a:pPr algn="ctr"/>
                      <a:r>
                        <a:rPr kumimoji="1" lang="en-US" altLang="ja-JP" sz="1400" dirty="0" smtClean="0"/>
                        <a:t>1</a:t>
                      </a:r>
                      <a:endParaRPr kumimoji="1" lang="ja-JP" altLang="en-US" sz="1400" dirty="0"/>
                    </a:p>
                  </a:txBody>
                  <a:tcPr marL="70226" marR="70226" marT="35113" marB="35113" anchor="ctr"/>
                </a:tc>
                <a:extLst>
                  <a:ext uri="{0D108BD9-81ED-4DB2-BD59-A6C34878D82A}">
                    <a16:rowId xmlns:a16="http://schemas.microsoft.com/office/drawing/2014/main" val="10000"/>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pPr algn="ctr"/>
                      <a:r>
                        <a:rPr kumimoji="1" lang="en-US" altLang="ja-JP" sz="1400" dirty="0" smtClean="0"/>
                        <a:t>1</a:t>
                      </a:r>
                      <a:endParaRPr kumimoji="1" lang="ja-JP" altLang="en-US" sz="1400" dirty="0"/>
                    </a:p>
                  </a:txBody>
                  <a:tcPr marL="70226" marR="70226" marT="35113" marB="35113" anchor="ctr"/>
                </a:tc>
                <a:tc>
                  <a:txBody>
                    <a:bodyPr/>
                    <a:lstStyle/>
                    <a:p>
                      <a:pPr algn="ctr"/>
                      <a:r>
                        <a:rPr kumimoji="1" lang="en-US" altLang="ja-JP" sz="1400" dirty="0" smtClean="0"/>
                        <a:t>1</a:t>
                      </a:r>
                      <a:endParaRPr kumimoji="1" lang="ja-JP" altLang="en-US" sz="1400" dirty="0"/>
                    </a:p>
                  </a:txBody>
                  <a:tcPr marL="70226" marR="70226" marT="35113" marB="35113" anchor="ctr"/>
                </a:tc>
                <a:extLst>
                  <a:ext uri="{0D108BD9-81ED-4DB2-BD59-A6C34878D82A}">
                    <a16:rowId xmlns:a16="http://schemas.microsoft.com/office/drawing/2014/main" val="10001"/>
                  </a:ext>
                </a:extLst>
              </a:tr>
              <a:tr h="281283">
                <a:tc>
                  <a:txBody>
                    <a:bodyPr/>
                    <a:lstStyle/>
                    <a:p>
                      <a:endParaRPr kumimoji="1" lang="ja-JP" altLang="en-US" sz="1400"/>
                    </a:p>
                  </a:txBody>
                  <a:tcPr marL="70226" marR="70226" marT="35113" marB="35113"/>
                </a:tc>
                <a:tc>
                  <a:txBody>
                    <a:bodyPr/>
                    <a:lstStyle/>
                    <a:p>
                      <a:pPr algn="ctr"/>
                      <a:endParaRPr kumimoji="1" lang="ja-JP" altLang="en-US" sz="1400" dirty="0"/>
                    </a:p>
                  </a:txBody>
                  <a:tcPr marL="70226" marR="70226" marT="35113" marB="35113" anchor="ctr"/>
                </a:tc>
                <a:tc>
                  <a:txBody>
                    <a:bodyPr/>
                    <a:lstStyle/>
                    <a:p>
                      <a:endParaRPr kumimoji="1" lang="ja-JP" altLang="en-US" sz="1400" dirty="0"/>
                    </a:p>
                  </a:txBody>
                  <a:tcPr marL="70226" marR="70226" marT="35113" marB="35113">
                    <a:solidFill>
                      <a:schemeClr val="bg1"/>
                    </a:solidFill>
                  </a:tcPr>
                </a:tc>
                <a:tc>
                  <a:txBody>
                    <a:bodyPr/>
                    <a:lstStyle/>
                    <a:p>
                      <a:endParaRPr kumimoji="1" lang="ja-JP" altLang="en-US" sz="1400" dirty="0"/>
                    </a:p>
                  </a:txBody>
                  <a:tcPr marL="70226" marR="70226" marT="35113" marB="35113">
                    <a:solidFill>
                      <a:schemeClr val="bg1"/>
                    </a:solidFill>
                  </a:tcPr>
                </a:tc>
                <a:extLst>
                  <a:ext uri="{0D108BD9-81ED-4DB2-BD59-A6C34878D82A}">
                    <a16:rowId xmlns:a16="http://schemas.microsoft.com/office/drawing/2014/main" val="10002"/>
                  </a:ext>
                </a:extLst>
              </a:tr>
              <a:tr h="281283">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tc>
                <a:tc>
                  <a:txBody>
                    <a:bodyPr/>
                    <a:lstStyle/>
                    <a:p>
                      <a:endParaRPr kumimoji="1" lang="ja-JP" altLang="en-US" sz="1400"/>
                    </a:p>
                  </a:txBody>
                  <a:tcPr marL="70226" marR="70226" marT="35113" marB="35113">
                    <a:solidFill>
                      <a:schemeClr val="bg1"/>
                    </a:solidFill>
                  </a:tcPr>
                </a:tc>
                <a:tc>
                  <a:txBody>
                    <a:bodyPr/>
                    <a:lstStyle/>
                    <a:p>
                      <a:endParaRPr kumimoji="1" lang="ja-JP" altLang="en-US" sz="1400" dirty="0"/>
                    </a:p>
                  </a:txBody>
                  <a:tcPr marL="70226" marR="70226" marT="35113" marB="35113">
                    <a:solidFill>
                      <a:schemeClr val="bg1"/>
                    </a:solid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34" name="テキスト ボックス 33"/>
              <p:cNvSpPr txBox="1"/>
              <p:nvPr/>
            </p:nvSpPr>
            <p:spPr>
              <a:xfrm>
                <a:off x="7135548" y="4772316"/>
                <a:ext cx="745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𝐶</m:t>
                          </m:r>
                        </m:e>
                        <m:sub>
                          <m:r>
                            <a:rPr kumimoji="1" lang="en-US" altLang="ja-JP" b="0" i="1" smtClean="0">
                              <a:latin typeface="Cambria Math" panose="02040503050406030204" pitchFamily="18" charset="0"/>
                            </a:rPr>
                            <m:t>1</m:t>
                          </m:r>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oMath>
                  </m:oMathPara>
                </a14:m>
                <a:endParaRPr kumimoji="1" lang="ja-JP" altLang="en-US"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7135548" y="4772316"/>
                <a:ext cx="745067" cy="369332"/>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p:cNvSpPr txBox="1"/>
              <p:nvPr/>
            </p:nvSpPr>
            <p:spPr>
              <a:xfrm>
                <a:off x="90475" y="4772316"/>
                <a:ext cx="1811867" cy="393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𝐶</m:t>
                          </m:r>
                        </m:e>
                        <m: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𝑑𝑖𝑟</m:t>
                              </m:r>
                            </m:e>
                            <m:sub>
                              <m:r>
                                <a:rPr kumimoji="1" lang="en-US" altLang="ja-JP" b="0" i="1" smtClean="0">
                                  <a:latin typeface="Cambria Math" panose="02040503050406030204" pitchFamily="18" charset="0"/>
                                </a:rPr>
                                <m:t>1</m:t>
                              </m:r>
                            </m:sub>
                          </m:sSub>
                        </m:sub>
                      </m:sSub>
                      <m:d>
                        <m:dPr>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2</m:t>
                          </m:r>
                        </m:e>
                      </m:d>
                      <m:r>
                        <a:rPr lang="ja-JP" altLang="en-US" i="1" smtClean="0">
                          <a:latin typeface="Cambria Math" panose="02040503050406030204" pitchFamily="18" charset="0"/>
                        </a:rPr>
                        <m:t>=</m:t>
                      </m:r>
                      <m:r>
                        <a:rPr lang="en-US" altLang="ja-JP" b="0" i="1" smtClean="0">
                          <a:latin typeface="Cambria Math" panose="02040503050406030204" pitchFamily="18" charset="0"/>
                        </a:rPr>
                        <m:t>𝑢𝑝</m:t>
                      </m:r>
                    </m:oMath>
                  </m:oMathPara>
                </a14:m>
                <a:endParaRPr kumimoji="1" lang="ja-JP" altLang="en-US" dirty="0"/>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90475" y="4772316"/>
                <a:ext cx="1811867" cy="393121"/>
              </a:xfrm>
              <a:prstGeom prst="rect">
                <a:avLst/>
              </a:prstGeom>
              <a:blipFill rotWithShape="0">
                <a:blip r:embed="rId16"/>
                <a:stretch>
                  <a:fillRect b="-15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679650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28399210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sp>
        <p:nvSpPr>
          <p:cNvPr id="3" name="テキスト ボックス 2"/>
          <p:cNvSpPr txBox="1"/>
          <p:nvPr/>
        </p:nvSpPr>
        <p:spPr>
          <a:xfrm>
            <a:off x="885824" y="1000125"/>
            <a:ext cx="6911976" cy="461665"/>
          </a:xfrm>
          <a:prstGeom prst="rect">
            <a:avLst/>
          </a:prstGeom>
          <a:noFill/>
        </p:spPr>
        <p:txBody>
          <a:bodyPr wrap="square" rtlCol="0">
            <a:spAutoFit/>
          </a:bodyPr>
          <a:lstStyle/>
          <a:p>
            <a:r>
              <a:rPr lang="ja-JP" altLang="en-US" sz="2400" dirty="0" smtClean="0"/>
              <a:t>「無線アクセスポイント接続範囲」</a:t>
            </a:r>
            <a:r>
              <a:rPr kumimoji="1" lang="ja-JP" altLang="en-US" sz="2400" dirty="0" smtClean="0"/>
              <a:t>をモデル化</a:t>
            </a:r>
            <a:endParaRPr kumimoji="1" lang="ja-JP" altLang="en-US" sz="24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783164" y="1760008"/>
                <a:ext cx="6781801" cy="400110"/>
              </a:xfrm>
              <a:prstGeom prst="rect">
                <a:avLst/>
              </a:prstGeom>
              <a:noFill/>
            </p:spPr>
            <p:txBody>
              <a:bodyPr wrap="square" rtlCol="0">
                <a:spAutoFit/>
              </a:bodyPr>
              <a:lstStyle/>
              <a:p>
                <a:r>
                  <a:rPr lang="ja-JP" altLang="ja-JP" sz="2000" dirty="0"/>
                  <a:t>ルータ位置とアクセス可能距離をそれぞれ</a:t>
                </a:r>
                <a14:m>
                  <m:oMath xmlns:m="http://schemas.openxmlformats.org/officeDocument/2006/math">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e>
                    </m:d>
                    <m:r>
                      <a:rPr lang="en-US" altLang="ja-JP" sz="2000" i="1">
                        <a:latin typeface="Cambria Math" panose="02040503050406030204" pitchFamily="18" charset="0"/>
                      </a:rPr>
                      <m:t>,</m:t>
                    </m:r>
                    <m:r>
                      <a:rPr lang="en-US" altLang="ja-JP" sz="2000" i="1">
                        <a:latin typeface="Cambria Math" panose="02040503050406030204" pitchFamily="18" charset="0"/>
                      </a:rPr>
                      <m:t>𝑟</m:t>
                    </m:r>
                  </m:oMath>
                </a14:m>
                <a:r>
                  <a:rPr kumimoji="1" lang="ja-JP" altLang="en-US" sz="2000" dirty="0" smtClean="0"/>
                  <a:t>として</a:t>
                </a:r>
                <a:endParaRPr kumimoji="1" lang="ja-JP" altLang="en-US" sz="20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83164" y="1760008"/>
                <a:ext cx="6781801" cy="400110"/>
              </a:xfrm>
              <a:prstGeom prst="rect">
                <a:avLst/>
              </a:prstGeom>
              <a:blipFill rotWithShape="0">
                <a:blip r:embed="rId2"/>
                <a:stretch>
                  <a:fillRect l="-898" t="-7692" b="-2923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2031779" y="2160118"/>
                <a:ext cx="4284570" cy="9766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i="1" smtClean="0">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𝐴</m:t>
                                  </m:r>
                                  <m:r>
                                    <m:rPr>
                                      <m:sty m:val="p"/>
                                    </m:rPr>
                                    <a:rPr lang="en-US" altLang="ja-JP" i="1">
                                      <a:latin typeface="Cambria Math" panose="02040503050406030204" pitchFamily="18" charset="0"/>
                                    </a:rPr>
                                    <m:t>RT</m:t>
                                  </m:r>
                                </m:e>
                                <m:sub>
                                  <m:r>
                                    <a:rPr lang="ja-JP" altLang="en-US" i="1">
                                      <a:latin typeface="Cambria Math" panose="02040503050406030204" pitchFamily="18" charset="0"/>
                                    </a:rPr>
                                    <m:t>𝑛</m:t>
                                  </m:r>
                                </m:sub>
                              </m:sSub>
                            </m:e>
                          </m:d>
                        </m:e>
                        <m:sub>
                          <m:r>
                            <a:rPr lang="ja-JP" altLang="en-US" i="1">
                              <a:latin typeface="Cambria Math" panose="02040503050406030204" pitchFamily="18" charset="0"/>
                            </a:rPr>
                            <m:t>𝑖𝑗</m:t>
                          </m:r>
                        </m:sub>
                      </m:sSub>
                      <m:r>
                        <a:rPr lang="ja-JP" altLang="en-US" i="0">
                          <a:latin typeface="Cambria Math" panose="02040503050406030204" pitchFamily="18" charset="0"/>
                        </a:rPr>
                        <m:t>=</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r>
                                <a:rPr lang="ja-JP" altLang="en-US" i="1">
                                  <a:latin typeface="Cambria Math" panose="02040503050406030204" pitchFamily="18" charset="0"/>
                                </a:rPr>
                                <m:t>𝑥</m:t>
                              </m:r>
                              <m:r>
                                <a:rPr lang="ja-JP" altLang="en-US" i="0">
                                  <a:latin typeface="Cambria Math" panose="02040503050406030204" pitchFamily="18" charset="0"/>
                                </a:rPr>
                                <m:t>−</m:t>
                              </m:r>
                              <m:r>
                                <a:rPr lang="ja-JP" altLang="en-US" i="1">
                                  <a:latin typeface="Cambria Math" panose="02040503050406030204" pitchFamily="18" charset="0"/>
                                </a:rPr>
                                <m:t>𝑟</m:t>
                              </m:r>
                              <m:r>
                                <a:rPr lang="ja-JP" altLang="en-US" i="0">
                                  <a:latin typeface="Cambria Math" panose="02040503050406030204" pitchFamily="18" charset="0"/>
                                </a:rPr>
                                <m:t> ≤</m:t>
                              </m:r>
                              <m:r>
                                <a:rPr lang="ja-JP" altLang="en-US" i="1">
                                  <a:latin typeface="Cambria Math" panose="02040503050406030204" pitchFamily="18" charset="0"/>
                                </a:rPr>
                                <m:t>𝑖</m:t>
                              </m:r>
                              <m:r>
                                <a:rPr lang="ja-JP" altLang="en-US" i="0">
                                  <a:latin typeface="Cambria Math" panose="02040503050406030204" pitchFamily="18" charset="0"/>
                                </a:rPr>
                                <m:t> ≤</m:t>
                              </m:r>
                              <m:r>
                                <a:rPr lang="ja-JP" altLang="en-US" i="1">
                                  <a:latin typeface="Cambria Math" panose="02040503050406030204" pitchFamily="18" charset="0"/>
                                </a:rPr>
                                <m:t>𝑥</m:t>
                              </m:r>
                              <m:r>
                                <a:rPr lang="ja-JP" altLang="en-US" i="0">
                                  <a:latin typeface="Cambria Math" panose="02040503050406030204" pitchFamily="18" charset="0"/>
                                </a:rPr>
                                <m:t>+</m:t>
                              </m:r>
                              <m:r>
                                <a:rPr lang="ja-JP" altLang="en-US" i="1">
                                  <a:latin typeface="Cambria Math" panose="02040503050406030204" pitchFamily="18" charset="0"/>
                                </a:rPr>
                                <m:t>𝑟</m:t>
                              </m:r>
                              <m:r>
                                <a:rPr lang="ja-JP" altLang="en-US" i="0">
                                  <a:latin typeface="Cambria Math" panose="02040503050406030204" pitchFamily="18" charset="0"/>
                                </a:rPr>
                                <m:t> </m:t>
                              </m:r>
                              <m:r>
                                <a:rPr lang="ja-JP" altLang="en-US" i="1">
                                  <a:latin typeface="Cambria Math" panose="02040503050406030204" pitchFamily="18" charset="0"/>
                                </a:rPr>
                                <m:t>𝑎𝑛𝑑</m:t>
                              </m:r>
                            </m:e>
                            <m:e>
                              <m:r>
                                <a:rPr lang="ja-JP" altLang="en-US" i="0">
                                  <a:latin typeface="Cambria Math" panose="02040503050406030204" pitchFamily="18" charset="0"/>
                                </a:rPr>
                                <m:t>&amp;</m:t>
                              </m:r>
                              <m:r>
                                <a:rPr lang="en-US" altLang="ja-JP" b="0" i="1" smtClean="0">
                                  <a:latin typeface="Cambria Math" panose="02040503050406030204" pitchFamily="18" charset="0"/>
                                </a:rPr>
                                <m:t>        </m:t>
                              </m:r>
                              <m:r>
                                <a:rPr lang="ja-JP" altLang="en-US" i="1">
                                  <a:latin typeface="Cambria Math" panose="02040503050406030204" pitchFamily="18" charset="0"/>
                                </a:rPr>
                                <m:t>𝑦</m:t>
                              </m:r>
                              <m:r>
                                <a:rPr lang="ja-JP" altLang="en-US" i="0">
                                  <a:latin typeface="Cambria Math" panose="02040503050406030204" pitchFamily="18" charset="0"/>
                                </a:rPr>
                                <m:t>−</m:t>
                              </m:r>
                              <m:r>
                                <a:rPr lang="ja-JP" altLang="en-US" i="1">
                                  <a:latin typeface="Cambria Math" panose="02040503050406030204" pitchFamily="18" charset="0"/>
                                </a:rPr>
                                <m:t>𝑟</m:t>
                              </m:r>
                              <m:r>
                                <a:rPr lang="ja-JP" altLang="en-US" i="0">
                                  <a:latin typeface="Cambria Math" panose="02040503050406030204" pitchFamily="18" charset="0"/>
                                </a:rPr>
                                <m:t> ≤</m:t>
                              </m:r>
                              <m:r>
                                <a:rPr lang="ja-JP" altLang="en-US" i="1">
                                  <a:latin typeface="Cambria Math" panose="02040503050406030204" pitchFamily="18" charset="0"/>
                                </a:rPr>
                                <m:t>𝑗</m:t>
                              </m:r>
                              <m:r>
                                <a:rPr lang="ja-JP" altLang="en-US" i="0">
                                  <a:latin typeface="Cambria Math" panose="02040503050406030204" pitchFamily="18" charset="0"/>
                                </a:rPr>
                                <m:t> ≤</m:t>
                              </m:r>
                              <m:r>
                                <a:rPr lang="ja-JP" altLang="en-US" i="1">
                                  <a:latin typeface="Cambria Math" panose="02040503050406030204" pitchFamily="18" charset="0"/>
                                </a:rPr>
                                <m:t>𝑦</m:t>
                              </m:r>
                              <m:r>
                                <a:rPr lang="ja-JP" altLang="en-US" i="0">
                                  <a:latin typeface="Cambria Math" panose="02040503050406030204" pitchFamily="18" charset="0"/>
                                </a:rPr>
                                <m:t>+</m:t>
                              </m:r>
                              <m:r>
                                <a:rPr lang="ja-JP" altLang="en-US" i="1">
                                  <a:latin typeface="Cambria Math" panose="02040503050406030204" pitchFamily="18" charset="0"/>
                                </a:rPr>
                                <m:t>𝑟</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𝑜𝑡h𝑒𝑟𝑤𝑖𝑠𝑒</m:t>
                              </m:r>
                              <m:r>
                                <a:rPr lang="ja-JP" altLang="en-US" i="0">
                                  <a:latin typeface="Cambria Math" panose="02040503050406030204" pitchFamily="18" charset="0"/>
                                </a:rPr>
                                <m:t>               </m:t>
                              </m:r>
                            </m:e>
                          </m:eqArr>
                        </m:e>
                      </m:d>
                    </m:oMath>
                  </m:oMathPara>
                </a14:m>
                <a:endParaRPr lang="ja-JP" altLang="en-US" dirty="0"/>
              </a:p>
            </p:txBody>
          </p:sp>
        </mc:Choice>
        <mc:Fallback xmlns="">
          <p:sp>
            <p:nvSpPr>
              <p:cNvPr id="5" name="正方形/長方形 4"/>
              <p:cNvSpPr>
                <a:spLocks noRot="1" noChangeAspect="1" noMove="1" noResize="1" noEditPoints="1" noAdjustHandles="1" noChangeArrowheads="1" noChangeShapeType="1" noTextEdit="1"/>
              </p:cNvSpPr>
              <p:nvPr/>
            </p:nvSpPr>
            <p:spPr>
              <a:xfrm>
                <a:off x="2031779" y="2160118"/>
                <a:ext cx="4284570" cy="976614"/>
              </a:xfrm>
              <a:prstGeom prst="rect">
                <a:avLst/>
              </a:prstGeom>
              <a:blipFill rotWithShape="0">
                <a:blip r:embed="rId3"/>
                <a:stretch>
                  <a:fillRect/>
                </a:stretch>
              </a:blipFill>
            </p:spPr>
            <p:txBody>
              <a:bodyPr/>
              <a:lstStyle/>
              <a:p>
                <a:r>
                  <a:rPr lang="ja-JP" altLang="en-US">
                    <a:noFill/>
                  </a:rPr>
                  <a:t> </a:t>
                </a:r>
              </a:p>
            </p:txBody>
          </p:sp>
        </mc:Fallback>
      </mc:AlternateContent>
      <p:graphicFrame>
        <p:nvGraphicFramePr>
          <p:cNvPr id="6" name="表 5"/>
          <p:cNvGraphicFramePr>
            <a:graphicFrameLocks noGrp="1"/>
          </p:cNvGraphicFramePr>
          <p:nvPr>
            <p:extLst>
              <p:ext uri="{D42A27DB-BD31-4B8C-83A1-F6EECF244321}">
                <p14:modId xmlns:p14="http://schemas.microsoft.com/office/powerpoint/2010/main" val="3287755305"/>
              </p:ext>
            </p:extLst>
          </p:nvPr>
        </p:nvGraphicFramePr>
        <p:xfrm>
          <a:off x="2031779" y="4220030"/>
          <a:ext cx="1970560" cy="1554480"/>
        </p:xfrm>
        <a:graphic>
          <a:graphicData uri="http://schemas.openxmlformats.org/drawingml/2006/table">
            <a:tbl>
              <a:tblPr firstRow="1" bandRow="1">
                <a:tableStyleId>{5940675A-B579-460E-94D1-54222C63F5DA}</a:tableStyleId>
              </a:tblPr>
              <a:tblGrid>
                <a:gridCol w="492640">
                  <a:extLst>
                    <a:ext uri="{9D8B030D-6E8A-4147-A177-3AD203B41FA5}">
                      <a16:colId xmlns:a16="http://schemas.microsoft.com/office/drawing/2014/main" val="20000"/>
                    </a:ext>
                  </a:extLst>
                </a:gridCol>
                <a:gridCol w="492640">
                  <a:extLst>
                    <a:ext uri="{9D8B030D-6E8A-4147-A177-3AD203B41FA5}">
                      <a16:colId xmlns:a16="http://schemas.microsoft.com/office/drawing/2014/main" val="20001"/>
                    </a:ext>
                  </a:extLst>
                </a:gridCol>
                <a:gridCol w="492640">
                  <a:extLst>
                    <a:ext uri="{9D8B030D-6E8A-4147-A177-3AD203B41FA5}">
                      <a16:colId xmlns:a16="http://schemas.microsoft.com/office/drawing/2014/main" val="20002"/>
                    </a:ext>
                  </a:extLst>
                </a:gridCol>
                <a:gridCol w="492640">
                  <a:extLst>
                    <a:ext uri="{9D8B030D-6E8A-4147-A177-3AD203B41FA5}">
                      <a16:colId xmlns:a16="http://schemas.microsoft.com/office/drawing/2014/main" val="20003"/>
                    </a:ext>
                  </a:extLst>
                </a:gridCol>
              </a:tblGrid>
              <a:tr h="388620">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endParaRPr kumimoji="1" lang="ja-JP" altLang="en-US" sz="1900" dirty="0"/>
                    </a:p>
                  </a:txBody>
                  <a:tcPr marL="96236" marR="96236" marT="48118" marB="48118"/>
                </a:tc>
                <a:extLst>
                  <a:ext uri="{0D108BD9-81ED-4DB2-BD59-A6C34878D82A}">
                    <a16:rowId xmlns:a16="http://schemas.microsoft.com/office/drawing/2014/main" val="10000"/>
                  </a:ext>
                </a:extLst>
              </a:tr>
              <a:tr h="388620">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pPr algn="ctr"/>
                      <a:r>
                        <a:rPr kumimoji="1" lang="en-US" altLang="ja-JP" sz="1900" dirty="0" smtClean="0"/>
                        <a:t>1</a:t>
                      </a:r>
                      <a:endParaRPr kumimoji="1" lang="ja-JP" altLang="en-US" sz="1900" dirty="0"/>
                    </a:p>
                  </a:txBody>
                  <a:tcPr marL="96236" marR="96236" marT="48118" marB="48118" anchor="ctr">
                    <a:solidFill>
                      <a:schemeClr val="accent2"/>
                    </a:solidFill>
                  </a:tcPr>
                </a:tc>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endParaRPr kumimoji="1" lang="ja-JP" altLang="en-US" sz="1900" dirty="0"/>
                    </a:p>
                  </a:txBody>
                  <a:tcPr marL="96236" marR="96236" marT="48118" marB="48118"/>
                </a:tc>
                <a:extLst>
                  <a:ext uri="{0D108BD9-81ED-4DB2-BD59-A6C34878D82A}">
                    <a16:rowId xmlns:a16="http://schemas.microsoft.com/office/drawing/2014/main" val="10001"/>
                  </a:ext>
                </a:extLst>
              </a:tr>
              <a:tr h="388620">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pPr algn="ctr"/>
                      <a:r>
                        <a:rPr kumimoji="1" lang="en-US" altLang="ja-JP" sz="1900" dirty="0" smtClean="0"/>
                        <a:t>1</a:t>
                      </a:r>
                      <a:endParaRPr kumimoji="1" lang="ja-JP" altLang="en-US" sz="1900" dirty="0"/>
                    </a:p>
                  </a:txBody>
                  <a:tcPr marL="96236" marR="96236" marT="48118" marB="48118" anchor="ctr"/>
                </a:tc>
                <a:tc>
                  <a:txBody>
                    <a:bodyPr/>
                    <a:lstStyle/>
                    <a:p>
                      <a:endParaRPr kumimoji="1" lang="ja-JP" altLang="en-US" sz="1900"/>
                    </a:p>
                  </a:txBody>
                  <a:tcPr marL="96236" marR="96236" marT="48118" marB="48118"/>
                </a:tc>
                <a:extLst>
                  <a:ext uri="{0D108BD9-81ED-4DB2-BD59-A6C34878D82A}">
                    <a16:rowId xmlns:a16="http://schemas.microsoft.com/office/drawing/2014/main" val="10002"/>
                  </a:ext>
                </a:extLst>
              </a:tr>
              <a:tr h="388620">
                <a:tc>
                  <a:txBody>
                    <a:bodyPr/>
                    <a:lstStyle/>
                    <a:p>
                      <a:endParaRPr kumimoji="1" lang="ja-JP" altLang="en-US" sz="1900"/>
                    </a:p>
                  </a:txBody>
                  <a:tcPr marL="96236" marR="96236" marT="48118" marB="48118"/>
                </a:tc>
                <a:tc>
                  <a:txBody>
                    <a:bodyPr/>
                    <a:lstStyle/>
                    <a:p>
                      <a:endParaRPr kumimoji="1" lang="ja-JP" altLang="en-US" sz="1900"/>
                    </a:p>
                  </a:txBody>
                  <a:tcPr marL="96236" marR="96236" marT="48118" marB="48118"/>
                </a:tc>
                <a:tc>
                  <a:txBody>
                    <a:bodyPr/>
                    <a:lstStyle/>
                    <a:p>
                      <a:endParaRPr kumimoji="1" lang="ja-JP" altLang="en-US" sz="1900"/>
                    </a:p>
                  </a:txBody>
                  <a:tcPr marL="96236" marR="96236" marT="48118" marB="48118"/>
                </a:tc>
                <a:tc>
                  <a:txBody>
                    <a:bodyPr/>
                    <a:lstStyle/>
                    <a:p>
                      <a:endParaRPr kumimoji="1" lang="ja-JP" altLang="en-US" sz="1900" dirty="0"/>
                    </a:p>
                  </a:txBody>
                  <a:tcPr marL="96236" marR="96236" marT="48118" marB="48118"/>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7" name="テキスト ボックス 6"/>
              <p:cNvSpPr txBox="1"/>
              <p:nvPr/>
            </p:nvSpPr>
            <p:spPr>
              <a:xfrm>
                <a:off x="885824" y="3734239"/>
                <a:ext cx="2324103" cy="400110"/>
              </a:xfrm>
              <a:prstGeom prst="rect">
                <a:avLst/>
              </a:prstGeom>
              <a:noFill/>
            </p:spPr>
            <p:txBody>
              <a:bodyPr wrap="square" rtlCol="0">
                <a:spAutoFit/>
              </a:bodyPr>
              <a:lstStyle/>
              <a:p>
                <a:r>
                  <a:rPr lang="ja-JP" altLang="en-US" sz="2000" dirty="0" smtClean="0"/>
                  <a:t>例</a:t>
                </a:r>
                <a14:m>
                  <m:oMath xmlns:m="http://schemas.openxmlformats.org/officeDocument/2006/math">
                    <m:r>
                      <a:rPr lang="ja-JP" altLang="en-US" sz="2000" dirty="0">
                        <a:latin typeface="Cambria Math" panose="02040503050406030204" pitchFamily="18" charset="0"/>
                      </a:rPr>
                      <m:t>：</m:t>
                    </m:r>
                    <m:d>
                      <m:dPr>
                        <m:ctrlPr>
                          <a:rPr lang="ja-JP" altLang="ja-JP" sz="2000" i="1">
                            <a:latin typeface="Cambria Math" panose="02040503050406030204" pitchFamily="18" charset="0"/>
                          </a:rPr>
                        </m:ctrlPr>
                      </m:dPr>
                      <m:e>
                        <m:r>
                          <a:rPr lang="en-US" altLang="ja-JP" sz="2000" b="0" i="1" smtClean="0">
                            <a:latin typeface="Cambria Math" panose="02040503050406030204" pitchFamily="18" charset="0"/>
                          </a:rPr>
                          <m:t>2</m:t>
                        </m:r>
                        <m:r>
                          <a:rPr lang="en-US" altLang="ja-JP" sz="2000" i="1">
                            <a:latin typeface="Cambria Math" panose="02040503050406030204" pitchFamily="18" charset="0"/>
                          </a:rPr>
                          <m:t>,</m:t>
                        </m:r>
                        <m:r>
                          <a:rPr lang="en-US" altLang="ja-JP" sz="2000" b="0" i="1" smtClean="0">
                            <a:latin typeface="Cambria Math" panose="02040503050406030204" pitchFamily="18" charset="0"/>
                          </a:rPr>
                          <m:t>2</m:t>
                        </m:r>
                      </m:e>
                    </m:d>
                    <m:r>
                      <a:rPr lang="en-US" altLang="ja-JP" sz="2000" i="1">
                        <a:latin typeface="Cambria Math" panose="02040503050406030204" pitchFamily="18" charset="0"/>
                      </a:rPr>
                      <m:t>,</m:t>
                    </m:r>
                  </m:oMath>
                </a14:m>
                <a:r>
                  <a:rPr kumimoji="1" lang="en-US" altLang="ja-JP" sz="2000" dirty="0" smtClean="0"/>
                  <a:t>1</a:t>
                </a:r>
                <a:r>
                  <a:rPr kumimoji="1" lang="ja-JP" altLang="en-US" sz="2000" dirty="0" smtClean="0"/>
                  <a:t>として</a:t>
                </a:r>
                <a:endParaRPr kumimoji="1" lang="ja-JP" altLang="en-US" sz="2000"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885824" y="3734239"/>
                <a:ext cx="2324103" cy="400110"/>
              </a:xfrm>
              <a:prstGeom prst="rect">
                <a:avLst/>
              </a:prstGeom>
              <a:blipFill rotWithShape="0">
                <a:blip r:embed="rId4"/>
                <a:stretch>
                  <a:fillRect l="-2618" t="-9231" b="-2923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613670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ユース</a:t>
            </a:r>
            <a:r>
              <a:rPr lang="ja-JP" altLang="en-US" dirty="0"/>
              <a:t>ケース</a:t>
            </a:r>
            <a:r>
              <a:rPr kumimoji="1" lang="ja-JP" altLang="en-US" dirty="0" smtClean="0"/>
              <a:t>定義</a:t>
            </a:r>
            <a:endParaRPr kumimoji="1" lang="ja-JP" altLang="en-US" dirty="0"/>
          </a:p>
        </p:txBody>
      </p:sp>
      <p:sp>
        <p:nvSpPr>
          <p:cNvPr id="6" name="テキスト ボックス 5"/>
          <p:cNvSpPr txBox="1"/>
          <p:nvPr/>
        </p:nvSpPr>
        <p:spPr>
          <a:xfrm>
            <a:off x="1335275" y="1153948"/>
            <a:ext cx="6127380" cy="830997"/>
          </a:xfrm>
          <a:prstGeom prst="rect">
            <a:avLst/>
          </a:prstGeom>
          <a:noFill/>
        </p:spPr>
        <p:txBody>
          <a:bodyPr wrap="square" rtlCol="0">
            <a:spAutoFit/>
          </a:bodyPr>
          <a:lstStyle/>
          <a:p>
            <a:r>
              <a:rPr kumimoji="1" lang="ja-JP" altLang="en-US" sz="2400" dirty="0" smtClean="0"/>
              <a:t>実測値</a:t>
            </a:r>
            <a:r>
              <a:rPr kumimoji="1" lang="en-US" altLang="ja-JP" sz="2400" dirty="0" smtClean="0"/>
              <a:t>(</a:t>
            </a:r>
            <a:r>
              <a:rPr kumimoji="1" lang="ja-JP" altLang="en-US" sz="2400" dirty="0" smtClean="0"/>
              <a:t>オープンデータ</a:t>
            </a:r>
            <a:r>
              <a:rPr kumimoji="1" lang="en-US" altLang="ja-JP" sz="2400" dirty="0" smtClean="0"/>
              <a:t>)</a:t>
            </a:r>
            <a:r>
              <a:rPr kumimoji="1" lang="ja-JP" altLang="en-US" sz="2400" dirty="0" smtClean="0"/>
              <a:t>を活かした</a:t>
            </a:r>
            <a:r>
              <a:rPr kumimoji="1" lang="en-US" altLang="ja-JP" sz="2400" dirty="0" smtClean="0"/>
              <a:t/>
            </a:r>
            <a:br>
              <a:rPr kumimoji="1" lang="en-US" altLang="ja-JP" sz="2400" dirty="0" smtClean="0"/>
            </a:br>
            <a:r>
              <a:rPr kumimoji="1" lang="ja-JP" altLang="en-US" sz="2400" dirty="0" smtClean="0"/>
              <a:t>広域トラッキングサービスの一例として</a:t>
            </a:r>
            <a:endParaRPr kumimoji="1" lang="ja-JP" altLang="en-US" sz="2400" dirty="0"/>
          </a:p>
        </p:txBody>
      </p:sp>
      <p:grpSp>
        <p:nvGrpSpPr>
          <p:cNvPr id="13" name="グループ化 12"/>
          <p:cNvGrpSpPr/>
          <p:nvPr/>
        </p:nvGrpSpPr>
        <p:grpSpPr>
          <a:xfrm>
            <a:off x="1066363" y="2518833"/>
            <a:ext cx="7011272" cy="1691109"/>
            <a:chOff x="1426634" y="2645833"/>
            <a:chExt cx="6290733" cy="1691109"/>
          </a:xfrm>
        </p:grpSpPr>
        <p:sp>
          <p:nvSpPr>
            <p:cNvPr id="12" name="円/楕円 11"/>
            <p:cNvSpPr/>
            <p:nvPr/>
          </p:nvSpPr>
          <p:spPr>
            <a:xfrm>
              <a:off x="1426634" y="2645833"/>
              <a:ext cx="6290733"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744133" y="3136613"/>
              <a:ext cx="5604934" cy="1200329"/>
            </a:xfrm>
            <a:prstGeom prst="rect">
              <a:avLst/>
            </a:prstGeom>
            <a:noFill/>
            <a:ln w="38100">
              <a:noFill/>
            </a:ln>
          </p:spPr>
          <p:txBody>
            <a:bodyPr wrap="square" rtlCol="0">
              <a:spAutoFit/>
            </a:bodyPr>
            <a:lstStyle/>
            <a:p>
              <a:r>
                <a:rPr kumimoji="1" lang="ja-JP" altLang="en-US" sz="3600" dirty="0" smtClean="0"/>
                <a:t>駅構内登校者見守りサービス</a:t>
              </a:r>
              <a:endParaRPr kumimoji="1" lang="ja-JP" altLang="en-US" sz="3600" dirty="0"/>
            </a:p>
          </p:txBody>
        </p:sp>
      </p:grpSp>
      <p:sp>
        <p:nvSpPr>
          <p:cNvPr id="8" name="テキスト ボックス 7"/>
          <p:cNvSpPr txBox="1"/>
          <p:nvPr/>
        </p:nvSpPr>
        <p:spPr>
          <a:xfrm>
            <a:off x="706093" y="4873055"/>
            <a:ext cx="7731813" cy="830997"/>
          </a:xfrm>
          <a:prstGeom prst="rect">
            <a:avLst/>
          </a:prstGeom>
          <a:noFill/>
        </p:spPr>
        <p:txBody>
          <a:bodyPr wrap="square" rtlCol="0">
            <a:spAutoFit/>
          </a:bodyPr>
          <a:lstStyle/>
          <a:p>
            <a:r>
              <a:rPr lang="ja-JP" altLang="en-US" sz="2400" dirty="0" smtClean="0"/>
              <a:t>をユースケースとして研究を行った．</a:t>
            </a:r>
            <a:endParaRPr lang="en-US" altLang="ja-JP" sz="2400" dirty="0" smtClean="0"/>
          </a:p>
          <a:p>
            <a:r>
              <a:rPr lang="ja-JP" altLang="en-US" sz="2400" dirty="0"/>
              <a:t>以降</a:t>
            </a:r>
            <a:r>
              <a:rPr lang="ja-JP" altLang="en-US" sz="2400" dirty="0" smtClean="0"/>
              <a:t>のスライドでユースケースを具体的に設定をする．</a:t>
            </a:r>
            <a:endParaRPr lang="ja-JP" altLang="en-US" sz="2400" dirty="0"/>
          </a:p>
        </p:txBody>
      </p:sp>
    </p:spTree>
    <p:extLst>
      <p:ext uri="{BB962C8B-B14F-4D97-AF65-F5344CB8AC3E}">
        <p14:creationId xmlns:p14="http://schemas.microsoft.com/office/powerpoint/2010/main" val="9149699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楕円 16"/>
          <p:cNvSpPr/>
          <p:nvPr/>
        </p:nvSpPr>
        <p:spPr>
          <a:xfrm>
            <a:off x="4906032" y="1277497"/>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2" name="タイトル 1"/>
          <p:cNvSpPr>
            <a:spLocks noGrp="1"/>
          </p:cNvSpPr>
          <p:nvPr>
            <p:ph type="title"/>
          </p:nvPr>
        </p:nvSpPr>
        <p:spPr/>
        <p:txBody>
          <a:bodyPr/>
          <a:lstStyle/>
          <a:p>
            <a:r>
              <a:rPr kumimoji="1" lang="ja-JP" altLang="en-US" dirty="0" smtClean="0"/>
              <a:t>ユースケース概要</a:t>
            </a:r>
            <a:endParaRPr kumimoji="1" lang="ja-JP" altLang="en-US" dirty="0"/>
          </a:p>
        </p:txBody>
      </p:sp>
      <p:cxnSp>
        <p:nvCxnSpPr>
          <p:cNvPr id="5" name="直線コネクタ 4"/>
          <p:cNvCxnSpPr/>
          <p:nvPr/>
        </p:nvCxnSpPr>
        <p:spPr>
          <a:xfrm>
            <a:off x="1089373" y="2385809"/>
            <a:ext cx="7280573" cy="0"/>
          </a:xfrm>
          <a:prstGeom prst="line">
            <a:avLst/>
          </a:prstGeom>
        </p:spPr>
        <p:style>
          <a:lnRef idx="1">
            <a:schemeClr val="dk1"/>
          </a:lnRef>
          <a:fillRef idx="0">
            <a:schemeClr val="dk1"/>
          </a:fillRef>
          <a:effectRef idx="0">
            <a:schemeClr val="dk1"/>
          </a:effectRef>
          <a:fontRef idx="minor">
            <a:schemeClr val="tx1"/>
          </a:fontRef>
        </p:style>
      </p:cxnSp>
      <p:grpSp>
        <p:nvGrpSpPr>
          <p:cNvPr id="9" name="グループ化 8"/>
          <p:cNvGrpSpPr/>
          <p:nvPr/>
        </p:nvGrpSpPr>
        <p:grpSpPr>
          <a:xfrm>
            <a:off x="4115058" y="1156857"/>
            <a:ext cx="2030844" cy="1219267"/>
            <a:chOff x="5712354" y="2150072"/>
            <a:chExt cx="4050771" cy="2431980"/>
          </a:xfrm>
        </p:grpSpPr>
        <p:pic>
          <p:nvPicPr>
            <p:cNvPr id="10"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テキスト ボックス 20"/>
          <p:cNvSpPr txBox="1"/>
          <p:nvPr/>
        </p:nvSpPr>
        <p:spPr>
          <a:xfrm>
            <a:off x="2191040" y="5190388"/>
            <a:ext cx="2596896" cy="461665"/>
          </a:xfrm>
          <a:prstGeom prst="rect">
            <a:avLst/>
          </a:prstGeom>
          <a:noFill/>
        </p:spPr>
        <p:txBody>
          <a:bodyPr wrap="square" rtlCol="0">
            <a:spAutoFit/>
          </a:bodyPr>
          <a:lstStyle/>
          <a:p>
            <a:r>
              <a:rPr lang="ja-JP" altLang="en-US" sz="2400" dirty="0" smtClean="0"/>
              <a:t>松江駅構内</a:t>
            </a:r>
            <a:endParaRPr kumimoji="1" lang="ja-JP" altLang="en-US" sz="2400" dirty="0"/>
          </a:p>
        </p:txBody>
      </p:sp>
      <p:pic>
        <p:nvPicPr>
          <p:cNvPr id="2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923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線矢印コネクタ 59"/>
          <p:cNvCxnSpPr>
            <a:stCxn id="24" idx="0"/>
          </p:cNvCxnSpPr>
          <p:nvPr/>
        </p:nvCxnSpPr>
        <p:spPr>
          <a:xfrm flipV="1">
            <a:off x="3819828" y="2432676"/>
            <a:ext cx="665369" cy="1703985"/>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1" name="直線矢印コネクタ 60"/>
          <p:cNvCxnSpPr>
            <a:stCxn id="33" idx="0"/>
          </p:cNvCxnSpPr>
          <p:nvPr/>
        </p:nvCxnSpPr>
        <p:spPr>
          <a:xfrm flipV="1">
            <a:off x="4597783" y="2464257"/>
            <a:ext cx="164186" cy="1672404"/>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2" name="直線矢印コネクタ 61"/>
          <p:cNvCxnSpPr>
            <a:stCxn id="34" idx="0"/>
          </p:cNvCxnSpPr>
          <p:nvPr/>
        </p:nvCxnSpPr>
        <p:spPr>
          <a:xfrm flipH="1" flipV="1">
            <a:off x="5038741" y="2470548"/>
            <a:ext cx="336997" cy="16661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3" name="直線矢印コネクタ 62"/>
          <p:cNvCxnSpPr>
            <a:stCxn id="35" idx="0"/>
          </p:cNvCxnSpPr>
          <p:nvPr/>
        </p:nvCxnSpPr>
        <p:spPr>
          <a:xfrm flipH="1" flipV="1">
            <a:off x="5375737" y="2461505"/>
            <a:ext cx="777956" cy="167515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76" name="直線コネクタ 75"/>
          <p:cNvCxnSpPr/>
          <p:nvPr/>
        </p:nvCxnSpPr>
        <p:spPr>
          <a:xfrm>
            <a:off x="1089373" y="4872977"/>
            <a:ext cx="7280573" cy="0"/>
          </a:xfrm>
          <a:prstGeom prst="line">
            <a:avLst/>
          </a:prstGeom>
        </p:spPr>
        <p:style>
          <a:lnRef idx="1">
            <a:schemeClr val="dk1"/>
          </a:lnRef>
          <a:fillRef idx="0">
            <a:schemeClr val="dk1"/>
          </a:fillRef>
          <a:effectRef idx="0">
            <a:schemeClr val="dk1"/>
          </a:effectRef>
          <a:fontRef idx="minor">
            <a:schemeClr val="tx1"/>
          </a:fontRef>
        </p:style>
      </p:cxnSp>
      <p:sp>
        <p:nvSpPr>
          <p:cNvPr id="4" name="テキスト ボックス 3"/>
          <p:cNvSpPr txBox="1"/>
          <p:nvPr/>
        </p:nvSpPr>
        <p:spPr>
          <a:xfrm>
            <a:off x="2189171" y="4202586"/>
            <a:ext cx="1156715" cy="461665"/>
          </a:xfrm>
          <a:prstGeom prst="rect">
            <a:avLst/>
          </a:prstGeom>
          <a:noFill/>
        </p:spPr>
        <p:txBody>
          <a:bodyPr wrap="square" rtlCol="0">
            <a:spAutoFit/>
          </a:bodyPr>
          <a:lstStyle/>
          <a:p>
            <a:r>
              <a:rPr kumimoji="1" lang="ja-JP" altLang="en-US" sz="2400" dirty="0" smtClean="0"/>
              <a:t>カメラ</a:t>
            </a:r>
            <a:endParaRPr kumimoji="1" lang="ja-JP" altLang="en-US" sz="2400" dirty="0"/>
          </a:p>
        </p:txBody>
      </p:sp>
      <p:sp>
        <p:nvSpPr>
          <p:cNvPr id="26" name="テキスト ボックス 25"/>
          <p:cNvSpPr txBox="1"/>
          <p:nvPr/>
        </p:nvSpPr>
        <p:spPr>
          <a:xfrm>
            <a:off x="2191039" y="6109917"/>
            <a:ext cx="4929427" cy="461665"/>
          </a:xfrm>
          <a:prstGeom prst="rect">
            <a:avLst/>
          </a:prstGeom>
          <a:noFill/>
        </p:spPr>
        <p:txBody>
          <a:bodyPr wrap="square" rtlCol="0">
            <a:spAutoFit/>
          </a:bodyPr>
          <a:lstStyle/>
          <a:p>
            <a:r>
              <a:rPr kumimoji="1" lang="en-US" altLang="ja-JP" sz="2400" dirty="0" smtClean="0"/>
              <a:t>2018</a:t>
            </a:r>
            <a:r>
              <a:rPr kumimoji="1" lang="ja-JP" altLang="en-US" sz="2400" dirty="0" smtClean="0"/>
              <a:t>年</a:t>
            </a:r>
            <a:r>
              <a:rPr kumimoji="1" lang="en-US" altLang="ja-JP" sz="2400" dirty="0" smtClean="0"/>
              <a:t>6</a:t>
            </a:r>
            <a:r>
              <a:rPr kumimoji="1" lang="ja-JP" altLang="en-US" sz="2400" dirty="0" smtClean="0"/>
              <a:t>月の平日，午前</a:t>
            </a:r>
            <a:r>
              <a:rPr kumimoji="1" lang="en-US" altLang="ja-JP" sz="2400" dirty="0" smtClean="0"/>
              <a:t>7</a:t>
            </a:r>
            <a:r>
              <a:rPr kumimoji="1" lang="ja-JP" altLang="en-US" sz="2400" dirty="0" smtClean="0"/>
              <a:t>時から</a:t>
            </a:r>
            <a:r>
              <a:rPr kumimoji="1" lang="en-US" altLang="ja-JP" sz="2400" dirty="0" smtClean="0"/>
              <a:t>8</a:t>
            </a:r>
            <a:r>
              <a:rPr kumimoji="1" lang="ja-JP" altLang="en-US" sz="2400" dirty="0" smtClean="0"/>
              <a:t>時</a:t>
            </a:r>
            <a:endParaRPr kumimoji="1" lang="ja-JP" altLang="en-US" sz="2400" dirty="0"/>
          </a:p>
        </p:txBody>
      </p:sp>
      <p:sp>
        <p:nvSpPr>
          <p:cNvPr id="8" name="円/楕円 7"/>
          <p:cNvSpPr/>
          <p:nvPr/>
        </p:nvSpPr>
        <p:spPr>
          <a:xfrm>
            <a:off x="6516869" y="3895350"/>
            <a:ext cx="1543398" cy="66040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dirty="0" smtClean="0"/>
              <a:t>1</a:t>
            </a:r>
            <a:r>
              <a:rPr kumimoji="1" lang="ja-JP" altLang="en-US" sz="2000" dirty="0" smtClean="0"/>
              <a:t>秒更新</a:t>
            </a:r>
            <a:endParaRPr kumimoji="1" lang="ja-JP" altLang="en-US" sz="2000" dirty="0"/>
          </a:p>
        </p:txBody>
      </p:sp>
      <p:sp>
        <p:nvSpPr>
          <p:cNvPr id="27" name="円/楕円 26"/>
          <p:cNvSpPr/>
          <p:nvPr/>
        </p:nvSpPr>
        <p:spPr>
          <a:xfrm>
            <a:off x="218009" y="1195616"/>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サービスモデル</a:t>
            </a:r>
            <a:endParaRPr kumimoji="1" lang="ja-JP" altLang="en-US" sz="2000" dirty="0"/>
          </a:p>
        </p:txBody>
      </p:sp>
      <p:sp>
        <p:nvSpPr>
          <p:cNvPr id="29" name="円/楕円 28"/>
          <p:cNvSpPr/>
          <p:nvPr/>
        </p:nvSpPr>
        <p:spPr>
          <a:xfrm>
            <a:off x="218009" y="398252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センサ</a:t>
            </a:r>
            <a:endParaRPr kumimoji="1" lang="ja-JP" altLang="en-US" sz="2000" dirty="0"/>
          </a:p>
        </p:txBody>
      </p:sp>
      <p:sp>
        <p:nvSpPr>
          <p:cNvPr id="30" name="円/楕円 29"/>
          <p:cNvSpPr/>
          <p:nvPr/>
        </p:nvSpPr>
        <p:spPr>
          <a:xfrm>
            <a:off x="218009" y="4974977"/>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サービス有効範囲</a:t>
            </a:r>
            <a:endParaRPr kumimoji="1" lang="ja-JP" altLang="en-US" sz="2000" dirty="0"/>
          </a:p>
        </p:txBody>
      </p:sp>
      <p:sp>
        <p:nvSpPr>
          <p:cNvPr id="32" name="円/楕円 31"/>
          <p:cNvSpPr/>
          <p:nvPr/>
        </p:nvSpPr>
        <p:spPr>
          <a:xfrm>
            <a:off x="218009" y="588898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サービス稼働時間</a:t>
            </a:r>
            <a:endParaRPr kumimoji="1" lang="ja-JP" altLang="en-US" sz="2000" dirty="0"/>
          </a:p>
        </p:txBody>
      </p:sp>
      <p:pic>
        <p:nvPicPr>
          <p:cNvPr id="33"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719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14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310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p:cNvSpPr txBox="1"/>
          <p:nvPr/>
        </p:nvSpPr>
        <p:spPr>
          <a:xfrm>
            <a:off x="2013125" y="1165185"/>
            <a:ext cx="2049543" cy="830997"/>
          </a:xfrm>
          <a:prstGeom prst="rect">
            <a:avLst/>
          </a:prstGeom>
          <a:noFill/>
        </p:spPr>
        <p:txBody>
          <a:bodyPr wrap="square" rtlCol="0">
            <a:spAutoFit/>
          </a:bodyPr>
          <a:lstStyle/>
          <a:p>
            <a:pPr algn="ctr"/>
            <a:r>
              <a:rPr kumimoji="1" lang="ja-JP" altLang="en-US" sz="2400" dirty="0" smtClean="0"/>
              <a:t>クラウド型のサービス</a:t>
            </a:r>
            <a:endParaRPr kumimoji="1" lang="ja-JP" altLang="en-US" sz="2400" dirty="0"/>
          </a:p>
        </p:txBody>
      </p:sp>
      <p:pic>
        <p:nvPicPr>
          <p:cNvPr id="45" name="図 44" descr="C:\Users\tamura\AppData\Local\Microsoft\Windows\INetCache\Content.Word\plac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2512" y="4949680"/>
            <a:ext cx="1681571" cy="937832"/>
          </a:xfrm>
          <a:prstGeom prst="rect">
            <a:avLst/>
          </a:prstGeom>
          <a:noFill/>
          <a:ln>
            <a:noFill/>
          </a:ln>
        </p:spPr>
      </p:pic>
      <p:pic>
        <p:nvPicPr>
          <p:cNvPr id="1026"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967" y="171577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77483" y="1580683"/>
            <a:ext cx="330530" cy="6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5742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kumimoji="1" lang="ja-JP" altLang="en-US" sz="3200" dirty="0" smtClean="0"/>
              <a:t>ユースケースにおけるプライバシデータ生成源</a:t>
            </a:r>
            <a:endParaRPr kumimoji="1" lang="ja-JP" altLang="en-US" sz="3200" dirty="0"/>
          </a:p>
        </p:txBody>
      </p:sp>
      <p:sp>
        <p:nvSpPr>
          <p:cNvPr id="3" name="テキスト ボックス 2"/>
          <p:cNvSpPr txBox="1"/>
          <p:nvPr/>
        </p:nvSpPr>
        <p:spPr>
          <a:xfrm>
            <a:off x="710274" y="1458775"/>
            <a:ext cx="8552259" cy="461665"/>
          </a:xfrm>
          <a:prstGeom prst="rect">
            <a:avLst/>
          </a:prstGeom>
          <a:noFill/>
        </p:spPr>
        <p:txBody>
          <a:bodyPr wrap="square" rtlCol="0">
            <a:spAutoFit/>
          </a:bodyPr>
          <a:lstStyle/>
          <a:p>
            <a:r>
              <a:rPr kumimoji="1" lang="ja-JP" altLang="en-US" sz="2400" dirty="0" smtClean="0">
                <a:solidFill>
                  <a:srgbClr val="0070C0"/>
                </a:solidFill>
              </a:rPr>
              <a:t>見守り対象者でない松江駅利用者</a:t>
            </a:r>
            <a:r>
              <a:rPr kumimoji="1" lang="ja-JP" altLang="en-US" sz="2400" dirty="0" smtClean="0"/>
              <a:t>を</a:t>
            </a:r>
            <a:r>
              <a:rPr kumimoji="1" lang="ja-JP" altLang="en-US" sz="2400" dirty="0" smtClean="0">
                <a:solidFill>
                  <a:srgbClr val="0070C0"/>
                </a:solidFill>
              </a:rPr>
              <a:t>非見守り対象者</a:t>
            </a:r>
            <a:r>
              <a:rPr kumimoji="1" lang="ja-JP" altLang="en-US" sz="2400" dirty="0" smtClean="0"/>
              <a:t>とする．</a:t>
            </a:r>
            <a:endParaRPr kumimoji="1" lang="en-US" altLang="ja-JP" sz="2400" dirty="0" smtClean="0"/>
          </a:p>
        </p:txBody>
      </p:sp>
      <p:sp>
        <p:nvSpPr>
          <p:cNvPr id="15" name="テキスト ボックス 14"/>
          <p:cNvSpPr txBox="1"/>
          <p:nvPr/>
        </p:nvSpPr>
        <p:spPr>
          <a:xfrm>
            <a:off x="710274" y="2003677"/>
            <a:ext cx="7880872" cy="1200329"/>
          </a:xfrm>
          <a:prstGeom prst="rect">
            <a:avLst/>
          </a:prstGeom>
          <a:noFill/>
        </p:spPr>
        <p:txBody>
          <a:bodyPr wrap="square" rtlCol="0">
            <a:spAutoFit/>
          </a:bodyPr>
          <a:lstStyle/>
          <a:p>
            <a:r>
              <a:rPr lang="ja-JP" altLang="en-US" sz="2400" dirty="0">
                <a:solidFill>
                  <a:srgbClr val="FF0000"/>
                </a:solidFill>
              </a:rPr>
              <a:t>見守り対象者</a:t>
            </a:r>
            <a:r>
              <a:rPr lang="ja-JP" altLang="en-US" sz="2400" dirty="0"/>
              <a:t>の動きはオープンデータを元にモデルを生成する．</a:t>
            </a:r>
            <a:r>
              <a:rPr lang="en-US" altLang="ja-JP" sz="2400" dirty="0"/>
              <a:t>(</a:t>
            </a:r>
            <a:r>
              <a:rPr lang="ja-JP" altLang="en-US" sz="2400" dirty="0"/>
              <a:t>後述</a:t>
            </a:r>
            <a:r>
              <a:rPr lang="en-US" altLang="ja-JP" sz="2400" dirty="0" smtClean="0"/>
              <a:t>)</a:t>
            </a:r>
            <a:endParaRPr kumimoji="1" lang="en-US" altLang="ja-JP" sz="2400" dirty="0" smtClean="0">
              <a:solidFill>
                <a:srgbClr val="0070C0"/>
              </a:solidFill>
            </a:endParaRPr>
          </a:p>
          <a:p>
            <a:r>
              <a:rPr kumimoji="1" lang="ja-JP" altLang="en-US" sz="2400" dirty="0" smtClean="0">
                <a:solidFill>
                  <a:srgbClr val="0070C0"/>
                </a:solidFill>
              </a:rPr>
              <a:t>非見守り対象者</a:t>
            </a:r>
            <a:r>
              <a:rPr kumimoji="1" lang="ja-JP" altLang="en-US" sz="2400" dirty="0" smtClean="0"/>
              <a:t>の動きはオープンデータから生成する．</a:t>
            </a:r>
            <a:endParaRPr kumimoji="1" lang="ja-JP" altLang="en-US" sz="2400" dirty="0"/>
          </a:p>
        </p:txBody>
      </p:sp>
      <p:sp>
        <p:nvSpPr>
          <p:cNvPr id="7" name="テキスト ボックス 6"/>
          <p:cNvSpPr txBox="1"/>
          <p:nvPr/>
        </p:nvSpPr>
        <p:spPr>
          <a:xfrm>
            <a:off x="710274" y="954053"/>
            <a:ext cx="7135738" cy="461665"/>
          </a:xfrm>
          <a:prstGeom prst="rect">
            <a:avLst/>
          </a:prstGeom>
          <a:noFill/>
        </p:spPr>
        <p:txBody>
          <a:bodyPr wrap="square" rtlCol="0">
            <a:spAutoFit/>
          </a:bodyPr>
          <a:lstStyle/>
          <a:p>
            <a:r>
              <a:rPr kumimoji="1" lang="ja-JP" altLang="en-US" sz="2400" dirty="0" smtClean="0">
                <a:solidFill>
                  <a:srgbClr val="FF0000"/>
                </a:solidFill>
              </a:rPr>
              <a:t>松江駅構内で登校を行う学生</a:t>
            </a:r>
            <a:r>
              <a:rPr kumimoji="1" lang="ja-JP" altLang="en-US" sz="2400" dirty="0" smtClean="0"/>
              <a:t>を</a:t>
            </a:r>
            <a:r>
              <a:rPr kumimoji="1" lang="ja-JP" altLang="en-US" sz="2400" dirty="0" smtClean="0">
                <a:solidFill>
                  <a:srgbClr val="FF0000"/>
                </a:solidFill>
              </a:rPr>
              <a:t>見守り対象</a:t>
            </a:r>
            <a:r>
              <a:rPr kumimoji="1" lang="ja-JP" altLang="en-US" sz="2400" dirty="0" smtClean="0"/>
              <a:t>とする．</a:t>
            </a:r>
            <a:endParaRPr kumimoji="1" lang="en-US" altLang="ja-JP" sz="2400" dirty="0" smtClean="0"/>
          </a:p>
        </p:txBody>
      </p:sp>
      <p:grpSp>
        <p:nvGrpSpPr>
          <p:cNvPr id="6" name="グループ化 5"/>
          <p:cNvGrpSpPr/>
          <p:nvPr/>
        </p:nvGrpSpPr>
        <p:grpSpPr>
          <a:xfrm>
            <a:off x="1160972" y="3470742"/>
            <a:ext cx="3255428" cy="2402357"/>
            <a:chOff x="886219" y="3287243"/>
            <a:chExt cx="3255428" cy="2402357"/>
          </a:xfrm>
        </p:grpSpPr>
        <p:pic>
          <p:nvPicPr>
            <p:cNvPr id="1026" name="Picture 2" descr="旅行に行く学生のイラスト（学ラ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25" y="3424977"/>
              <a:ext cx="2832952" cy="1765874"/>
            </a:xfrm>
            <a:prstGeom prst="rect">
              <a:avLst/>
            </a:prstGeom>
            <a:noFill/>
            <a:extLst>
              <a:ext uri="{909E8E84-426E-40DD-AFC4-6F175D3DCCD1}">
                <a14:hiddenFill xmlns:a14="http://schemas.microsoft.com/office/drawing/2010/main">
                  <a:solidFill>
                    <a:srgbClr val="FFFFFF"/>
                  </a:solidFill>
                </a14:hiddenFill>
              </a:ext>
            </a:extLst>
          </p:spPr>
        </p:pic>
        <p:sp>
          <p:nvSpPr>
            <p:cNvPr id="4" name="円/楕円 3"/>
            <p:cNvSpPr/>
            <p:nvPr/>
          </p:nvSpPr>
          <p:spPr>
            <a:xfrm>
              <a:off x="886219" y="3287243"/>
              <a:ext cx="3255428" cy="240235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97933" y="4960018"/>
              <a:ext cx="2032000" cy="461665"/>
            </a:xfrm>
            <a:prstGeom prst="rect">
              <a:avLst/>
            </a:prstGeom>
            <a:noFill/>
          </p:spPr>
          <p:txBody>
            <a:bodyPr wrap="square" rtlCol="0">
              <a:spAutoFit/>
            </a:bodyPr>
            <a:lstStyle/>
            <a:p>
              <a:r>
                <a:rPr lang="ja-JP" altLang="en-US" sz="2400" dirty="0" smtClean="0">
                  <a:solidFill>
                    <a:srgbClr val="FF0000"/>
                  </a:solidFill>
                </a:rPr>
                <a:t>見守り対象者</a:t>
              </a:r>
              <a:endParaRPr kumimoji="1" lang="ja-JP" altLang="en-US" sz="2400" dirty="0">
                <a:solidFill>
                  <a:srgbClr val="FF0000"/>
                </a:solidFill>
              </a:endParaRPr>
            </a:p>
          </p:txBody>
        </p:sp>
      </p:grpSp>
      <p:grpSp>
        <p:nvGrpSpPr>
          <p:cNvPr id="8" name="グループ化 7"/>
          <p:cNvGrpSpPr/>
          <p:nvPr/>
        </p:nvGrpSpPr>
        <p:grpSpPr>
          <a:xfrm>
            <a:off x="4849072" y="3470741"/>
            <a:ext cx="3255428" cy="2402357"/>
            <a:chOff x="4749177" y="3578101"/>
            <a:chExt cx="3255428" cy="2402357"/>
          </a:xfrm>
        </p:grpSpPr>
        <p:pic>
          <p:nvPicPr>
            <p:cNvPr id="1028" name="Picture 4"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240" y="3943834"/>
              <a:ext cx="1298575" cy="1298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歩く女性会社員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81" y="3860950"/>
              <a:ext cx="1098610" cy="10986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グループ化 11"/>
            <p:cNvGrpSpPr/>
            <p:nvPr/>
          </p:nvGrpSpPr>
          <p:grpSpPr>
            <a:xfrm>
              <a:off x="4749177" y="3578101"/>
              <a:ext cx="3255428" cy="2402357"/>
              <a:chOff x="886219" y="3287243"/>
              <a:chExt cx="3255428" cy="2402357"/>
            </a:xfrm>
          </p:grpSpPr>
          <p:sp>
            <p:nvSpPr>
              <p:cNvPr id="14" name="円/楕円 13"/>
              <p:cNvSpPr/>
              <p:nvPr/>
            </p:nvSpPr>
            <p:spPr>
              <a:xfrm>
                <a:off x="886219" y="3287243"/>
                <a:ext cx="3255428" cy="2402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328598" y="4951551"/>
                <a:ext cx="2343776" cy="461665"/>
              </a:xfrm>
              <a:prstGeom prst="rect">
                <a:avLst/>
              </a:prstGeom>
              <a:noFill/>
            </p:spPr>
            <p:txBody>
              <a:bodyPr wrap="square" rtlCol="0">
                <a:spAutoFit/>
              </a:bodyPr>
              <a:lstStyle/>
              <a:p>
                <a:r>
                  <a:rPr lang="ja-JP" altLang="en-US" sz="2400" dirty="0" smtClean="0">
                    <a:solidFill>
                      <a:srgbClr val="0070C0"/>
                    </a:solidFill>
                  </a:rPr>
                  <a:t>非見守り対象者</a:t>
                </a:r>
                <a:endParaRPr kumimoji="1" lang="ja-JP" altLang="en-US" sz="2400" dirty="0">
                  <a:solidFill>
                    <a:srgbClr val="0070C0"/>
                  </a:solidFill>
                </a:endParaRPr>
              </a:p>
            </p:txBody>
          </p:sp>
        </p:grpSp>
      </p:grpSp>
    </p:spTree>
    <p:extLst>
      <p:ext uri="{BB962C8B-B14F-4D97-AF65-F5344CB8AC3E}">
        <p14:creationId xmlns:p14="http://schemas.microsoft.com/office/powerpoint/2010/main" val="21253713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10274" y="1458775"/>
            <a:ext cx="8552259" cy="461665"/>
          </a:xfrm>
          <a:prstGeom prst="rect">
            <a:avLst/>
          </a:prstGeom>
          <a:noFill/>
        </p:spPr>
        <p:txBody>
          <a:bodyPr wrap="square" rtlCol="0">
            <a:spAutoFit/>
          </a:bodyPr>
          <a:lstStyle/>
          <a:p>
            <a:r>
              <a:rPr kumimoji="1" lang="ja-JP" altLang="en-US" sz="2400" dirty="0" smtClean="0">
                <a:solidFill>
                  <a:srgbClr val="0070C0"/>
                </a:solidFill>
              </a:rPr>
              <a:t>見守り対象者でない松江駅利用者</a:t>
            </a:r>
            <a:r>
              <a:rPr kumimoji="1" lang="ja-JP" altLang="en-US" sz="2400" dirty="0" smtClean="0"/>
              <a:t>を</a:t>
            </a:r>
            <a:r>
              <a:rPr kumimoji="1" lang="ja-JP" altLang="en-US" sz="2400" dirty="0" smtClean="0">
                <a:solidFill>
                  <a:srgbClr val="0070C0"/>
                </a:solidFill>
              </a:rPr>
              <a:t>非見守り対象者</a:t>
            </a:r>
            <a:r>
              <a:rPr kumimoji="1" lang="ja-JP" altLang="en-US" sz="2400" dirty="0" smtClean="0"/>
              <a:t>とする．</a:t>
            </a:r>
            <a:endParaRPr kumimoji="1" lang="en-US" altLang="ja-JP" sz="2400" dirty="0" smtClean="0"/>
          </a:p>
        </p:txBody>
      </p:sp>
      <p:sp>
        <p:nvSpPr>
          <p:cNvPr id="15" name="テキスト ボックス 14"/>
          <p:cNvSpPr txBox="1"/>
          <p:nvPr/>
        </p:nvSpPr>
        <p:spPr>
          <a:xfrm>
            <a:off x="710274" y="2003677"/>
            <a:ext cx="7880872" cy="1200329"/>
          </a:xfrm>
          <a:prstGeom prst="rect">
            <a:avLst/>
          </a:prstGeom>
          <a:noFill/>
        </p:spPr>
        <p:txBody>
          <a:bodyPr wrap="square" rtlCol="0">
            <a:spAutoFit/>
          </a:bodyPr>
          <a:lstStyle/>
          <a:p>
            <a:r>
              <a:rPr lang="ja-JP" altLang="en-US" sz="2400" dirty="0">
                <a:solidFill>
                  <a:srgbClr val="FF0000"/>
                </a:solidFill>
              </a:rPr>
              <a:t>見守り対象者</a:t>
            </a:r>
            <a:r>
              <a:rPr lang="ja-JP" altLang="en-US" sz="2400" dirty="0"/>
              <a:t>の動きはオープンデータを元にモデルを生成する．</a:t>
            </a:r>
            <a:r>
              <a:rPr lang="en-US" altLang="ja-JP" sz="2400" dirty="0"/>
              <a:t>(</a:t>
            </a:r>
            <a:r>
              <a:rPr lang="ja-JP" altLang="en-US" sz="2400" dirty="0"/>
              <a:t>後述</a:t>
            </a:r>
            <a:r>
              <a:rPr lang="en-US" altLang="ja-JP" sz="2400" dirty="0" smtClean="0"/>
              <a:t>)</a:t>
            </a:r>
            <a:endParaRPr kumimoji="1" lang="en-US" altLang="ja-JP" sz="2400" dirty="0" smtClean="0">
              <a:solidFill>
                <a:srgbClr val="0070C0"/>
              </a:solidFill>
            </a:endParaRPr>
          </a:p>
          <a:p>
            <a:r>
              <a:rPr kumimoji="1" lang="ja-JP" altLang="en-US" sz="2400" dirty="0" smtClean="0">
                <a:solidFill>
                  <a:srgbClr val="0070C0"/>
                </a:solidFill>
              </a:rPr>
              <a:t>非見守り対象者</a:t>
            </a:r>
            <a:r>
              <a:rPr kumimoji="1" lang="ja-JP" altLang="en-US" sz="2400" dirty="0" smtClean="0"/>
              <a:t>の動きはオープンデータから生成する．</a:t>
            </a:r>
            <a:endParaRPr kumimoji="1" lang="ja-JP" altLang="en-US" sz="2400" dirty="0"/>
          </a:p>
        </p:txBody>
      </p:sp>
      <p:sp>
        <p:nvSpPr>
          <p:cNvPr id="7" name="テキスト ボックス 6"/>
          <p:cNvSpPr txBox="1"/>
          <p:nvPr/>
        </p:nvSpPr>
        <p:spPr>
          <a:xfrm>
            <a:off x="710274" y="954053"/>
            <a:ext cx="7135738" cy="461665"/>
          </a:xfrm>
          <a:prstGeom prst="rect">
            <a:avLst/>
          </a:prstGeom>
          <a:noFill/>
        </p:spPr>
        <p:txBody>
          <a:bodyPr wrap="square" rtlCol="0">
            <a:spAutoFit/>
          </a:bodyPr>
          <a:lstStyle/>
          <a:p>
            <a:r>
              <a:rPr kumimoji="1" lang="ja-JP" altLang="en-US" sz="2400" dirty="0" smtClean="0">
                <a:solidFill>
                  <a:srgbClr val="FF0000"/>
                </a:solidFill>
              </a:rPr>
              <a:t>松江駅構内で登校を行う学生</a:t>
            </a:r>
            <a:r>
              <a:rPr kumimoji="1" lang="ja-JP" altLang="en-US" sz="2400" dirty="0" smtClean="0"/>
              <a:t>を</a:t>
            </a:r>
            <a:r>
              <a:rPr kumimoji="1" lang="ja-JP" altLang="en-US" sz="2400" dirty="0" smtClean="0">
                <a:solidFill>
                  <a:srgbClr val="FF0000"/>
                </a:solidFill>
              </a:rPr>
              <a:t>見守り対象</a:t>
            </a:r>
            <a:r>
              <a:rPr kumimoji="1" lang="ja-JP" altLang="en-US" sz="2400" dirty="0" smtClean="0"/>
              <a:t>とする．</a:t>
            </a:r>
            <a:endParaRPr kumimoji="1" lang="en-US" altLang="ja-JP" sz="2400" dirty="0" smtClean="0"/>
          </a:p>
        </p:txBody>
      </p:sp>
      <p:grpSp>
        <p:nvGrpSpPr>
          <p:cNvPr id="6" name="グループ化 5"/>
          <p:cNvGrpSpPr/>
          <p:nvPr/>
        </p:nvGrpSpPr>
        <p:grpSpPr>
          <a:xfrm>
            <a:off x="1160972" y="3470742"/>
            <a:ext cx="3255428" cy="2402357"/>
            <a:chOff x="886219" y="3287243"/>
            <a:chExt cx="3255428" cy="2402357"/>
          </a:xfrm>
        </p:grpSpPr>
        <p:pic>
          <p:nvPicPr>
            <p:cNvPr id="1026" name="Picture 2" descr="旅行に行く学生のイラスト（学ラ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25" y="3424977"/>
              <a:ext cx="2832952" cy="1765874"/>
            </a:xfrm>
            <a:prstGeom prst="rect">
              <a:avLst/>
            </a:prstGeom>
            <a:noFill/>
            <a:extLst>
              <a:ext uri="{909E8E84-426E-40DD-AFC4-6F175D3DCCD1}">
                <a14:hiddenFill xmlns:a14="http://schemas.microsoft.com/office/drawing/2010/main">
                  <a:solidFill>
                    <a:srgbClr val="FFFFFF"/>
                  </a:solidFill>
                </a14:hiddenFill>
              </a:ext>
            </a:extLst>
          </p:spPr>
        </p:pic>
        <p:sp>
          <p:nvSpPr>
            <p:cNvPr id="4" name="円/楕円 3"/>
            <p:cNvSpPr/>
            <p:nvPr/>
          </p:nvSpPr>
          <p:spPr>
            <a:xfrm>
              <a:off x="886219" y="3287243"/>
              <a:ext cx="3255428" cy="240235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97933" y="4960018"/>
              <a:ext cx="2032000" cy="461665"/>
            </a:xfrm>
            <a:prstGeom prst="rect">
              <a:avLst/>
            </a:prstGeom>
            <a:noFill/>
          </p:spPr>
          <p:txBody>
            <a:bodyPr wrap="square" rtlCol="0">
              <a:spAutoFit/>
            </a:bodyPr>
            <a:lstStyle/>
            <a:p>
              <a:r>
                <a:rPr lang="ja-JP" altLang="en-US" sz="2400" dirty="0" smtClean="0">
                  <a:solidFill>
                    <a:srgbClr val="FF0000"/>
                  </a:solidFill>
                </a:rPr>
                <a:t>見守り対象者</a:t>
              </a:r>
              <a:endParaRPr kumimoji="1" lang="ja-JP" altLang="en-US" sz="2400" dirty="0">
                <a:solidFill>
                  <a:srgbClr val="FF0000"/>
                </a:solidFill>
              </a:endParaRPr>
            </a:p>
          </p:txBody>
        </p:sp>
      </p:grpSp>
      <p:grpSp>
        <p:nvGrpSpPr>
          <p:cNvPr id="8" name="グループ化 7"/>
          <p:cNvGrpSpPr/>
          <p:nvPr/>
        </p:nvGrpSpPr>
        <p:grpSpPr>
          <a:xfrm>
            <a:off x="4849072" y="3470741"/>
            <a:ext cx="3255428" cy="2402357"/>
            <a:chOff x="4749177" y="3578101"/>
            <a:chExt cx="3255428" cy="2402357"/>
          </a:xfrm>
        </p:grpSpPr>
        <p:pic>
          <p:nvPicPr>
            <p:cNvPr id="1028" name="Picture 4"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240" y="3943834"/>
              <a:ext cx="1298575" cy="1298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歩く女性会社員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81" y="3860950"/>
              <a:ext cx="1098610" cy="10986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グループ化 11"/>
            <p:cNvGrpSpPr/>
            <p:nvPr/>
          </p:nvGrpSpPr>
          <p:grpSpPr>
            <a:xfrm>
              <a:off x="4749177" y="3578101"/>
              <a:ext cx="3255428" cy="2402357"/>
              <a:chOff x="886219" y="3287243"/>
              <a:chExt cx="3255428" cy="2402357"/>
            </a:xfrm>
          </p:grpSpPr>
          <p:sp>
            <p:nvSpPr>
              <p:cNvPr id="14" name="円/楕円 13"/>
              <p:cNvSpPr/>
              <p:nvPr/>
            </p:nvSpPr>
            <p:spPr>
              <a:xfrm>
                <a:off x="886219" y="3287243"/>
                <a:ext cx="3255428" cy="2402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328598" y="4951551"/>
                <a:ext cx="2343776" cy="461665"/>
              </a:xfrm>
              <a:prstGeom prst="rect">
                <a:avLst/>
              </a:prstGeom>
              <a:noFill/>
            </p:spPr>
            <p:txBody>
              <a:bodyPr wrap="square" rtlCol="0">
                <a:spAutoFit/>
              </a:bodyPr>
              <a:lstStyle/>
              <a:p>
                <a:r>
                  <a:rPr lang="ja-JP" altLang="en-US" sz="2400" dirty="0" smtClean="0">
                    <a:solidFill>
                      <a:srgbClr val="0070C0"/>
                    </a:solidFill>
                  </a:rPr>
                  <a:t>非見守り対象者</a:t>
                </a:r>
                <a:endParaRPr kumimoji="1" lang="ja-JP" altLang="en-US" sz="2400" dirty="0">
                  <a:solidFill>
                    <a:srgbClr val="0070C0"/>
                  </a:solidFill>
                </a:endParaRPr>
              </a:p>
            </p:txBody>
          </p:sp>
        </p:grpSp>
      </p:grpSp>
      <p:sp>
        <p:nvSpPr>
          <p:cNvPr id="17" name="タイトル 1"/>
          <p:cNvSpPr>
            <a:spLocks noGrp="1"/>
          </p:cNvSpPr>
          <p:nvPr>
            <p:ph type="title"/>
          </p:nvPr>
        </p:nvSpPr>
        <p:spPr>
          <a:xfrm>
            <a:off x="258998" y="127508"/>
            <a:ext cx="7627701" cy="660433"/>
          </a:xfrm>
        </p:spPr>
        <p:txBody>
          <a:bodyPr/>
          <a:lstStyle/>
          <a:p>
            <a:r>
              <a:rPr kumimoji="1" lang="ja-JP" altLang="en-US" dirty="0" smtClean="0"/>
              <a:t>シミュレーション設計</a:t>
            </a:r>
            <a:endParaRPr kumimoji="1" lang="ja-JP" altLang="en-US" dirty="0"/>
          </a:p>
        </p:txBody>
      </p:sp>
    </p:spTree>
    <p:extLst>
      <p:ext uri="{BB962C8B-B14F-4D97-AF65-F5344CB8AC3E}">
        <p14:creationId xmlns:p14="http://schemas.microsoft.com/office/powerpoint/2010/main" val="23828704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lang="ja-JP" altLang="en-US" sz="3200" dirty="0"/>
              <a:t>サービスに無関係なプライバシデータの流出比</a:t>
            </a:r>
            <a:endParaRPr kumimoji="1" lang="ja-JP" altLang="en-US" sz="3200" dirty="0"/>
          </a:p>
        </p:txBody>
      </p:sp>
      <p:sp>
        <p:nvSpPr>
          <p:cNvPr id="9" name="右矢印 8"/>
          <p:cNvSpPr/>
          <p:nvPr/>
        </p:nvSpPr>
        <p:spPr>
          <a:xfrm>
            <a:off x="3583370" y="4410833"/>
            <a:ext cx="971050" cy="660400"/>
          </a:xfrm>
          <a:prstGeom prst="rightArrow">
            <a:avLst/>
          </a:prstGeom>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53611" y="1096727"/>
            <a:ext cx="8449049" cy="1107996"/>
          </a:xfrm>
          <a:prstGeom prst="rect">
            <a:avLst/>
          </a:prstGeom>
          <a:noFill/>
        </p:spPr>
        <p:txBody>
          <a:bodyPr wrap="square" rtlCol="0">
            <a:spAutoFit/>
          </a:bodyPr>
          <a:lstStyle/>
          <a:p>
            <a:r>
              <a:rPr kumimoji="1" lang="ja-JP" altLang="en-US" sz="2200" dirty="0" smtClean="0">
                <a:solidFill>
                  <a:srgbClr val="0070C0"/>
                </a:solidFill>
              </a:rPr>
              <a:t>非対象者のプライバシデータ</a:t>
            </a:r>
            <a:r>
              <a:rPr kumimoji="1" lang="ja-JP" altLang="en-US" sz="2200" dirty="0" smtClean="0"/>
              <a:t>はサービスに不要である．</a:t>
            </a:r>
            <a:endParaRPr kumimoji="1" lang="en-US" altLang="ja-JP" sz="2200" dirty="0" smtClean="0"/>
          </a:p>
          <a:p>
            <a:r>
              <a:rPr lang="ja-JP" altLang="en-US" sz="2200" dirty="0"/>
              <a:t>サービス</a:t>
            </a:r>
            <a:r>
              <a:rPr lang="ja-JP" altLang="en-US" sz="2200" dirty="0" smtClean="0"/>
              <a:t>に</a:t>
            </a:r>
            <a:r>
              <a:rPr lang="ja-JP" altLang="en-US" sz="2200" dirty="0"/>
              <a:t>無関係</a:t>
            </a:r>
            <a:r>
              <a:rPr lang="ja-JP" altLang="en-US" sz="2200" dirty="0" smtClean="0"/>
              <a:t>な</a:t>
            </a:r>
            <a:r>
              <a:rPr lang="ja-JP" altLang="en-US" sz="2200" dirty="0"/>
              <a:t>プライバシデータの流出比を表現</a:t>
            </a:r>
            <a:r>
              <a:rPr lang="ja-JP" altLang="en-US" sz="2200" dirty="0" smtClean="0"/>
              <a:t>するために，</a:t>
            </a:r>
            <a:r>
              <a:rPr lang="en-US" altLang="ja-JP" sz="2200" dirty="0" smtClean="0"/>
              <a:t/>
            </a:r>
            <a:br>
              <a:rPr lang="en-US" altLang="ja-JP" sz="2200" dirty="0" smtClean="0"/>
            </a:br>
            <a:r>
              <a:rPr kumimoji="1" lang="ja-JP" altLang="en-US" sz="2200" dirty="0" smtClean="0"/>
              <a:t>次の式のように</a:t>
            </a:r>
            <a:r>
              <a:rPr kumimoji="1" lang="en-US" altLang="ja-JP" sz="2200" dirty="0" smtClean="0"/>
              <a:t>NPD</a:t>
            </a:r>
            <a:r>
              <a:rPr kumimoji="1" lang="ja-JP" altLang="en-US" sz="2200" dirty="0" smtClean="0"/>
              <a:t>流出比を定義した．</a:t>
            </a:r>
            <a:endParaRPr kumimoji="1" lang="en-US" altLang="ja-JP" sz="2200" dirty="0" smtClean="0"/>
          </a:p>
        </p:txBody>
      </p:sp>
      <p:grpSp>
        <p:nvGrpSpPr>
          <p:cNvPr id="12" name="グループ化 11"/>
          <p:cNvGrpSpPr/>
          <p:nvPr/>
        </p:nvGrpSpPr>
        <p:grpSpPr>
          <a:xfrm>
            <a:off x="-10894" y="2647391"/>
            <a:ext cx="9338929" cy="901460"/>
            <a:chOff x="179171" y="4829916"/>
            <a:chExt cx="9941130" cy="901460"/>
          </a:xfrm>
        </p:grpSpPr>
        <p:sp>
          <p:nvSpPr>
            <p:cNvPr id="5" name="テキスト ボックス 4"/>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6" name="テキスト ボックス 5"/>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テキスト ボックス 10"/>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grpSp>
        <p:nvGrpSpPr>
          <p:cNvPr id="7" name="グループ化 6"/>
          <p:cNvGrpSpPr/>
          <p:nvPr/>
        </p:nvGrpSpPr>
        <p:grpSpPr>
          <a:xfrm>
            <a:off x="324546" y="4068969"/>
            <a:ext cx="3435409" cy="1344128"/>
            <a:chOff x="355069" y="4927126"/>
            <a:chExt cx="3435409" cy="1162228"/>
          </a:xfrm>
        </p:grpSpPr>
        <p:sp>
          <p:nvSpPr>
            <p:cNvPr id="17" name="楕円 16"/>
            <p:cNvSpPr/>
            <p:nvPr/>
          </p:nvSpPr>
          <p:spPr>
            <a:xfrm>
              <a:off x="355069" y="4927126"/>
              <a:ext cx="3435409" cy="1162228"/>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1942" y="5260473"/>
              <a:ext cx="3364880" cy="523220"/>
            </a:xfrm>
            <a:prstGeom prst="rect">
              <a:avLst/>
            </a:prstGeom>
            <a:noFill/>
          </p:spPr>
          <p:txBody>
            <a:bodyPr wrap="square" rtlCol="0">
              <a:spAutoFit/>
            </a:bodyPr>
            <a:lstStyle/>
            <a:p>
              <a:r>
                <a:rPr lang="en-US" altLang="ja-JP" sz="2800" dirty="0">
                  <a:solidFill>
                    <a:srgbClr val="0070C0"/>
                  </a:solidFill>
                </a:rPr>
                <a:t>NPD</a:t>
              </a:r>
              <a:r>
                <a:rPr lang="ja-JP" altLang="en-US" sz="2800" dirty="0">
                  <a:solidFill>
                    <a:srgbClr val="0070C0"/>
                  </a:solidFill>
                </a:rPr>
                <a:t>流出比</a:t>
              </a:r>
              <a:r>
                <a:rPr lang="ja-JP" altLang="en-US" sz="2800" dirty="0"/>
                <a:t>が</a:t>
              </a:r>
              <a:r>
                <a:rPr lang="ja-JP" altLang="en-US" sz="2800" dirty="0" smtClean="0"/>
                <a:t>小さい</a:t>
              </a:r>
              <a:endParaRPr lang="ja-JP" altLang="en-US" sz="2800" dirty="0"/>
            </a:p>
          </p:txBody>
        </p:sp>
      </p:grpSp>
      <p:grpSp>
        <p:nvGrpSpPr>
          <p:cNvPr id="3" name="グループ化 2"/>
          <p:cNvGrpSpPr/>
          <p:nvPr/>
        </p:nvGrpSpPr>
        <p:grpSpPr>
          <a:xfrm>
            <a:off x="4664490" y="3890280"/>
            <a:ext cx="3683643" cy="1738313"/>
            <a:chOff x="4637405" y="4709571"/>
            <a:chExt cx="4025069" cy="1384830"/>
          </a:xfrm>
        </p:grpSpPr>
        <p:sp>
          <p:nvSpPr>
            <p:cNvPr id="18" name="楕円 17"/>
            <p:cNvSpPr/>
            <p:nvPr/>
          </p:nvSpPr>
          <p:spPr>
            <a:xfrm>
              <a:off x="4637405" y="4709571"/>
              <a:ext cx="4025069" cy="138483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16" name="テキスト ボックス 15"/>
            <p:cNvSpPr txBox="1"/>
            <p:nvPr/>
          </p:nvSpPr>
          <p:spPr>
            <a:xfrm>
              <a:off x="4979350" y="4946635"/>
              <a:ext cx="3316300" cy="858168"/>
            </a:xfrm>
            <a:prstGeom prst="rect">
              <a:avLst/>
            </a:prstGeom>
            <a:noFill/>
          </p:spPr>
          <p:txBody>
            <a:bodyPr wrap="square" rtlCol="0">
              <a:spAutoFit/>
            </a:bodyPr>
            <a:lstStyle/>
            <a:p>
              <a:pPr algn="ctr"/>
              <a:r>
                <a:rPr lang="ja-JP" altLang="en-US" sz="3200" dirty="0">
                  <a:solidFill>
                    <a:srgbClr val="FF0000"/>
                  </a:solidFill>
                </a:rPr>
                <a:t>プライバシ</a:t>
              </a:r>
              <a:r>
                <a:rPr lang="ja-JP" altLang="en-US" sz="3200" dirty="0" smtClean="0">
                  <a:solidFill>
                    <a:srgbClr val="FF0000"/>
                  </a:solidFill>
                </a:rPr>
                <a:t>保護</a:t>
              </a:r>
              <a:r>
                <a:rPr lang="en-US" altLang="ja-JP" sz="3200" dirty="0" smtClean="0">
                  <a:solidFill>
                    <a:srgbClr val="FF0000"/>
                  </a:solidFill>
                </a:rPr>
                <a:t/>
              </a:r>
              <a:br>
                <a:rPr lang="en-US" altLang="ja-JP" sz="3200" dirty="0" smtClean="0">
                  <a:solidFill>
                    <a:srgbClr val="FF0000"/>
                  </a:solidFill>
                </a:rPr>
              </a:br>
              <a:r>
                <a:rPr lang="ja-JP" altLang="en-US" sz="3200" dirty="0" smtClean="0">
                  <a:solidFill>
                    <a:srgbClr val="FF0000"/>
                  </a:solidFill>
                </a:rPr>
                <a:t>に優れる</a:t>
              </a:r>
              <a:endParaRPr kumimoji="1" lang="ja-JP" altLang="en-US" sz="3200" dirty="0"/>
            </a:p>
          </p:txBody>
        </p:sp>
      </p:grpSp>
      <p:sp>
        <p:nvSpPr>
          <p:cNvPr id="19" name="テキスト ボックス 18"/>
          <p:cNvSpPr txBox="1"/>
          <p:nvPr/>
        </p:nvSpPr>
        <p:spPr>
          <a:xfrm>
            <a:off x="5532364" y="1864893"/>
            <a:ext cx="3281586" cy="369332"/>
          </a:xfrm>
          <a:prstGeom prst="rect">
            <a:avLst/>
          </a:prstGeom>
          <a:noFill/>
        </p:spPr>
        <p:txBody>
          <a:bodyPr wrap="square" rtlCol="0">
            <a:spAutoFit/>
          </a:bodyPr>
          <a:lstStyle/>
          <a:p>
            <a:r>
              <a:rPr kumimoji="1" lang="en-US" altLang="ja-JP" dirty="0" smtClean="0"/>
              <a:t>NPD : non-relation privacy data</a:t>
            </a:r>
            <a:endParaRPr kumimoji="1" lang="ja-JP" altLang="en-US" dirty="0"/>
          </a:p>
        </p:txBody>
      </p:sp>
    </p:spTree>
    <p:extLst>
      <p:ext uri="{BB962C8B-B14F-4D97-AF65-F5344CB8AC3E}">
        <p14:creationId xmlns:p14="http://schemas.microsoft.com/office/powerpoint/2010/main" val="36333311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非対象者の動き</a:t>
            </a:r>
            <a:endParaRPr kumimoji="1" lang="ja-JP" altLang="en-US" dirty="0"/>
          </a:p>
        </p:txBody>
      </p:sp>
      <p:sp>
        <p:nvSpPr>
          <p:cNvPr id="6" name="テキスト ボックス 5"/>
          <p:cNvSpPr txBox="1"/>
          <p:nvPr/>
        </p:nvSpPr>
        <p:spPr>
          <a:xfrm>
            <a:off x="1291548" y="932972"/>
            <a:ext cx="5562599" cy="830997"/>
          </a:xfrm>
          <a:prstGeom prst="rect">
            <a:avLst/>
          </a:prstGeom>
          <a:noFill/>
        </p:spPr>
        <p:txBody>
          <a:bodyPr wrap="square" rtlCol="0">
            <a:spAutoFit/>
          </a:bodyPr>
          <a:lstStyle/>
          <a:p>
            <a:r>
              <a:rPr lang="ja-JP" altLang="en-US" sz="2400" dirty="0" smtClean="0">
                <a:solidFill>
                  <a:srgbClr val="FF0000"/>
                </a:solidFill>
              </a:rPr>
              <a:t>人流センサ群の情報</a:t>
            </a:r>
            <a:r>
              <a:rPr lang="en-US" altLang="ja-JP" sz="2400" dirty="0" smtClean="0">
                <a:solidFill>
                  <a:srgbClr val="FF0000"/>
                </a:solidFill>
              </a:rPr>
              <a:t>(</a:t>
            </a:r>
            <a:r>
              <a:rPr lang="ja-JP" altLang="en-US" sz="2400" dirty="0" smtClean="0">
                <a:solidFill>
                  <a:srgbClr val="FF0000"/>
                </a:solidFill>
              </a:rPr>
              <a:t>オープンデータ</a:t>
            </a:r>
            <a:r>
              <a:rPr lang="en-US" altLang="ja-JP" sz="2400" dirty="0" smtClean="0">
                <a:solidFill>
                  <a:srgbClr val="FF0000"/>
                </a:solidFill>
              </a:rPr>
              <a:t>)</a:t>
            </a:r>
            <a:r>
              <a:rPr lang="ja-JP" altLang="en-US" sz="2400" dirty="0" smtClean="0">
                <a:solidFill>
                  <a:srgbClr val="FF0000"/>
                </a:solidFill>
              </a:rPr>
              <a:t>を</a:t>
            </a:r>
            <a:endParaRPr lang="en-US" altLang="ja-JP" sz="2400" dirty="0" smtClean="0">
              <a:solidFill>
                <a:srgbClr val="FF0000"/>
              </a:solidFill>
            </a:endParaRPr>
          </a:p>
          <a:p>
            <a:r>
              <a:rPr lang="ja-JP" altLang="en-US" sz="2400" dirty="0" smtClean="0">
                <a:solidFill>
                  <a:srgbClr val="FF0000"/>
                </a:solidFill>
              </a:rPr>
              <a:t>非対象者の動きに変換する．</a:t>
            </a:r>
            <a:endParaRPr kumimoji="1" lang="ja-JP" altLang="en-US" sz="2400" dirty="0">
              <a:solidFill>
                <a:srgbClr val="FF0000"/>
              </a:solidFill>
            </a:endParaRPr>
          </a:p>
        </p:txBody>
      </p:sp>
      <p:pic>
        <p:nvPicPr>
          <p:cNvPr id="7" name="図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5208" y="3949784"/>
            <a:ext cx="5604869" cy="1819265"/>
          </a:xfrm>
          <a:prstGeom prst="rect">
            <a:avLst/>
          </a:prstGeom>
          <a:noFill/>
          <a:ln>
            <a:noFill/>
          </a:ln>
        </p:spPr>
      </p:pic>
      <p:pic>
        <p:nvPicPr>
          <p:cNvPr id="8" name="図 7"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3147" y="1805248"/>
            <a:ext cx="3697212" cy="2061978"/>
          </a:xfrm>
          <a:prstGeom prst="rect">
            <a:avLst/>
          </a:prstGeom>
          <a:noFill/>
          <a:ln>
            <a:noFill/>
          </a:ln>
        </p:spPr>
      </p:pic>
      <p:sp>
        <p:nvSpPr>
          <p:cNvPr id="11" name="テキスト ボックス 10"/>
          <p:cNvSpPr txBox="1"/>
          <p:nvPr/>
        </p:nvSpPr>
        <p:spPr>
          <a:xfrm>
            <a:off x="333017" y="5878202"/>
            <a:ext cx="7766839" cy="646331"/>
          </a:xfrm>
          <a:prstGeom prst="rect">
            <a:avLst/>
          </a:prstGeom>
          <a:noFill/>
          <a:ln>
            <a:noFill/>
          </a:ln>
        </p:spPr>
        <p:txBody>
          <a:bodyPr wrap="square" rtlCol="0">
            <a:spAutoFit/>
          </a:bodyPr>
          <a:lstStyle/>
          <a:p>
            <a:r>
              <a:rPr kumimoji="1" lang="ja-JP" altLang="en-US" dirty="0" smtClean="0"/>
              <a:t>オープンデータは人流センサを用いており，</a:t>
            </a:r>
            <a:r>
              <a:rPr lang="en-US" altLang="ja-JP" dirty="0" smtClean="0"/>
              <a:t>19</a:t>
            </a:r>
            <a:r>
              <a:rPr lang="ja-JP" altLang="en-US" dirty="0" smtClean="0"/>
              <a:t>個のセンサ毎に</a:t>
            </a:r>
            <a:r>
              <a:rPr lang="en-US" altLang="ja-JP" dirty="0" smtClean="0"/>
              <a:t>in</a:t>
            </a:r>
            <a:r>
              <a:rPr lang="ja-JP" altLang="en-US" dirty="0" smtClean="0"/>
              <a:t>データと</a:t>
            </a:r>
            <a:r>
              <a:rPr lang="en-US" altLang="ja-JP" dirty="0" smtClean="0"/>
              <a:t>out</a:t>
            </a:r>
            <a:r>
              <a:rPr lang="ja-JP" altLang="en-US" dirty="0" smtClean="0"/>
              <a:t>データが示されている．時刻は</a:t>
            </a:r>
            <a:r>
              <a:rPr lang="en-US" altLang="ja-JP" dirty="0" smtClean="0"/>
              <a:t>1</a:t>
            </a:r>
            <a:r>
              <a:rPr lang="ja-JP" altLang="en-US" dirty="0" smtClean="0"/>
              <a:t>分毎の更新である．</a:t>
            </a:r>
            <a:endParaRPr kumimoji="1" lang="ja-JP" altLang="en-US" dirty="0"/>
          </a:p>
        </p:txBody>
      </p:sp>
      <p:sp>
        <p:nvSpPr>
          <p:cNvPr id="12" name="テキスト ボックス 11"/>
          <p:cNvSpPr txBox="1"/>
          <p:nvPr/>
        </p:nvSpPr>
        <p:spPr>
          <a:xfrm>
            <a:off x="1147139" y="3846032"/>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4" name="テキスト ボックス 13"/>
          <p:cNvSpPr txBox="1"/>
          <p:nvPr/>
        </p:nvSpPr>
        <p:spPr>
          <a:xfrm>
            <a:off x="800084" y="1845619"/>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Tree>
    <p:extLst>
      <p:ext uri="{BB962C8B-B14F-4D97-AF65-F5344CB8AC3E}">
        <p14:creationId xmlns:p14="http://schemas.microsoft.com/office/powerpoint/2010/main" val="26557278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対象者の人数</a:t>
            </a:r>
            <a:endParaRPr kumimoji="1" lang="ja-JP" altLang="en-US" dirty="0"/>
          </a:p>
        </p:txBody>
      </p:sp>
      <p:sp>
        <p:nvSpPr>
          <p:cNvPr id="14" name="テキスト ボックス 13"/>
          <p:cNvSpPr txBox="1"/>
          <p:nvPr/>
        </p:nvSpPr>
        <p:spPr>
          <a:xfrm>
            <a:off x="1041592" y="1141626"/>
            <a:ext cx="7035610" cy="461665"/>
          </a:xfrm>
          <a:prstGeom prst="rect">
            <a:avLst/>
          </a:prstGeom>
          <a:noFill/>
        </p:spPr>
        <p:txBody>
          <a:bodyPr wrap="square" rtlCol="0">
            <a:spAutoFit/>
          </a:bodyPr>
          <a:lstStyle/>
          <a:p>
            <a:pPr lvl="0"/>
            <a:r>
              <a:rPr lang="ja-JP" altLang="en-US" sz="2400" dirty="0" smtClean="0"/>
              <a:t>鉄道利用者の内，学生</a:t>
            </a:r>
            <a:r>
              <a:rPr lang="ja-JP" altLang="en-US" sz="2400" dirty="0"/>
              <a:t>の割合は全体の</a:t>
            </a:r>
            <a:r>
              <a:rPr lang="en-US" altLang="ja-JP" sz="2400" dirty="0"/>
              <a:t>7</a:t>
            </a:r>
            <a:r>
              <a:rPr lang="ja-JP" altLang="en-US" sz="2400" dirty="0"/>
              <a:t>％</a:t>
            </a:r>
            <a:r>
              <a:rPr lang="ja-JP" altLang="en-US" sz="2400" dirty="0" smtClean="0"/>
              <a:t>程度</a:t>
            </a:r>
            <a:endParaRPr kumimoji="1" lang="ja-JP" altLang="en-US" sz="2400" dirty="0"/>
          </a:p>
        </p:txBody>
      </p:sp>
      <p:sp>
        <p:nvSpPr>
          <p:cNvPr id="15" name="テキスト ボックス 14"/>
          <p:cNvSpPr txBox="1"/>
          <p:nvPr/>
        </p:nvSpPr>
        <p:spPr>
          <a:xfrm>
            <a:off x="1041592" y="4519365"/>
            <a:ext cx="6887442" cy="584775"/>
          </a:xfrm>
          <a:prstGeom prst="rect">
            <a:avLst/>
          </a:prstGeom>
          <a:noFill/>
        </p:spPr>
        <p:txBody>
          <a:bodyPr wrap="square" rtlCol="0">
            <a:spAutoFit/>
          </a:bodyPr>
          <a:lstStyle/>
          <a:p>
            <a:r>
              <a:rPr lang="ja-JP" altLang="en-US" sz="2400" dirty="0" smtClean="0"/>
              <a:t>上の式より，対象者の最大人数を</a:t>
            </a:r>
            <a:r>
              <a:rPr lang="en-US" altLang="ja-JP" sz="3200" dirty="0" smtClean="0">
                <a:solidFill>
                  <a:srgbClr val="FF0000"/>
                </a:solidFill>
              </a:rPr>
              <a:t>200</a:t>
            </a:r>
            <a:r>
              <a:rPr lang="ja-JP" altLang="en-US" sz="3200" dirty="0" smtClean="0">
                <a:solidFill>
                  <a:srgbClr val="FF0000"/>
                </a:solidFill>
              </a:rPr>
              <a:t>人</a:t>
            </a:r>
            <a:r>
              <a:rPr lang="ja-JP" altLang="en-US" sz="2400" dirty="0" smtClean="0"/>
              <a:t>と設定</a:t>
            </a:r>
            <a:endParaRPr kumimoji="1" lang="ja-JP" altLang="en-US" sz="2400" dirty="0"/>
          </a:p>
        </p:txBody>
      </p:sp>
      <p:sp>
        <p:nvSpPr>
          <p:cNvPr id="6" name="テキスト ボックス 5"/>
          <p:cNvSpPr txBox="1"/>
          <p:nvPr/>
        </p:nvSpPr>
        <p:spPr>
          <a:xfrm>
            <a:off x="646819" y="5623462"/>
            <a:ext cx="4706579"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
        <p:nvSpPr>
          <p:cNvPr id="5" name="テキスト ボックス 4"/>
          <p:cNvSpPr txBox="1"/>
          <p:nvPr/>
        </p:nvSpPr>
        <p:spPr>
          <a:xfrm>
            <a:off x="922946" y="1700777"/>
            <a:ext cx="7154256" cy="646331"/>
          </a:xfrm>
          <a:prstGeom prst="rect">
            <a:avLst/>
          </a:prstGeom>
          <a:noFill/>
        </p:spPr>
        <p:txBody>
          <a:bodyPr wrap="square" rtlCol="0">
            <a:spAutoFit/>
          </a:bodyPr>
          <a:lstStyle/>
          <a:p>
            <a:r>
              <a:rPr kumimoji="1" lang="ja-JP" altLang="en-US" sz="2400" dirty="0" smtClean="0"/>
              <a:t>最大で駅利用者全体の</a:t>
            </a:r>
            <a:r>
              <a:rPr kumimoji="1" lang="en-US" altLang="ja-JP" sz="3600" dirty="0" smtClean="0">
                <a:solidFill>
                  <a:srgbClr val="FF0000"/>
                </a:solidFill>
              </a:rPr>
              <a:t>10</a:t>
            </a:r>
            <a:r>
              <a:rPr kumimoji="1" lang="ja-JP" altLang="en-US" sz="3600" dirty="0" smtClean="0">
                <a:solidFill>
                  <a:srgbClr val="FF0000"/>
                </a:solidFill>
              </a:rPr>
              <a:t>％</a:t>
            </a:r>
            <a:r>
              <a:rPr kumimoji="1" lang="ja-JP" altLang="en-US" sz="2400" dirty="0" smtClean="0"/>
              <a:t>が学生</a:t>
            </a:r>
            <a:r>
              <a:rPr kumimoji="1" lang="en-US" altLang="ja-JP" sz="2400" dirty="0" smtClean="0"/>
              <a:t>(</a:t>
            </a:r>
            <a:r>
              <a:rPr kumimoji="1" lang="ja-JP" altLang="en-US" sz="2400" dirty="0" smtClean="0"/>
              <a:t>対象者</a:t>
            </a:r>
            <a:r>
              <a:rPr kumimoji="1" lang="en-US" altLang="ja-JP" sz="2400" dirty="0" smtClean="0"/>
              <a:t>)</a:t>
            </a:r>
            <a:r>
              <a:rPr kumimoji="1" lang="ja-JP" altLang="en-US" sz="2400" dirty="0" smtClean="0"/>
              <a:t>とする</a:t>
            </a:r>
            <a:endParaRPr kumimoji="1" lang="ja-JP" altLang="en-US" sz="2400" dirty="0"/>
          </a:p>
        </p:txBody>
      </p:sp>
      <p:grpSp>
        <p:nvGrpSpPr>
          <p:cNvPr id="28" name="グループ化 27"/>
          <p:cNvGrpSpPr/>
          <p:nvPr/>
        </p:nvGrpSpPr>
        <p:grpSpPr>
          <a:xfrm>
            <a:off x="1643372" y="2861733"/>
            <a:ext cx="5811416" cy="1467353"/>
            <a:chOff x="1350236" y="3081908"/>
            <a:chExt cx="4477996" cy="1467353"/>
          </a:xfrm>
        </p:grpSpPr>
        <p:sp>
          <p:nvSpPr>
            <p:cNvPr id="27" name="楕円 26"/>
            <p:cNvSpPr/>
            <p:nvPr/>
          </p:nvSpPr>
          <p:spPr>
            <a:xfrm>
              <a:off x="1350236" y="3081908"/>
              <a:ext cx="4477996" cy="1467353"/>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560546" y="3718265"/>
              <a:ext cx="3305483" cy="461665"/>
            </a:xfrm>
            <a:prstGeom prst="rect">
              <a:avLst/>
            </a:prstGeom>
            <a:noFill/>
          </p:spPr>
          <p:txBody>
            <a:bodyPr wrap="square" rtlCol="0">
              <a:spAutoFit/>
            </a:bodyPr>
            <a:lstStyle/>
            <a:p>
              <a:r>
                <a:rPr kumimoji="1" lang="en-US" altLang="ja-JP" sz="2400" dirty="0" smtClean="0">
                  <a:solidFill>
                    <a:srgbClr val="0070C0"/>
                  </a:solidFill>
                </a:rPr>
                <a:t>1700</a:t>
              </a:r>
              <a:r>
                <a:rPr kumimoji="1" lang="ja-JP" altLang="en-US" sz="2400" dirty="0" smtClean="0">
                  <a:solidFill>
                    <a:srgbClr val="0070C0"/>
                  </a:solidFill>
                </a:rPr>
                <a:t>人</a:t>
              </a:r>
              <a:r>
                <a:rPr lang="ja-JP" altLang="en-US" sz="2400" dirty="0" smtClean="0">
                  <a:solidFill>
                    <a:srgbClr val="0070C0"/>
                  </a:solidFill>
                </a:rPr>
                <a:t> </a:t>
              </a:r>
              <a:r>
                <a:rPr lang="en-US" altLang="ja-JP" sz="2400" dirty="0" smtClean="0"/>
                <a:t>+ </a:t>
              </a:r>
              <a:r>
                <a:rPr lang="ja-JP" altLang="en-US" sz="2400" dirty="0" smtClean="0">
                  <a:solidFill>
                    <a:srgbClr val="FF0000"/>
                  </a:solidFill>
                </a:rPr>
                <a:t>対象者の最大人数</a:t>
              </a:r>
              <a:endParaRPr kumimoji="1" lang="ja-JP" altLang="en-US" sz="2400" dirty="0">
                <a:solidFill>
                  <a:srgbClr val="FF0000"/>
                </a:solidFill>
              </a:endParaRPr>
            </a:p>
          </p:txBody>
        </p:sp>
        <p:cxnSp>
          <p:nvCxnSpPr>
            <p:cNvPr id="23" name="直線コネクタ 22"/>
            <p:cNvCxnSpPr/>
            <p:nvPr/>
          </p:nvCxnSpPr>
          <p:spPr>
            <a:xfrm>
              <a:off x="1623702" y="3698945"/>
              <a:ext cx="2862842" cy="0"/>
            </a:xfrm>
            <a:prstGeom prst="line">
              <a:avLst/>
            </a:prstGeom>
            <a:ln w="19050"/>
          </p:spPr>
          <p:style>
            <a:lnRef idx="1">
              <a:schemeClr val="dk1"/>
            </a:lnRef>
            <a:fillRef idx="0">
              <a:schemeClr val="dk1"/>
            </a:fillRef>
            <a:effectRef idx="0">
              <a:schemeClr val="dk1"/>
            </a:effectRef>
            <a:fontRef idx="minor">
              <a:schemeClr val="tx1"/>
            </a:fontRef>
          </p:style>
        </p:cxnSp>
        <p:sp>
          <p:nvSpPr>
            <p:cNvPr id="24" name="テキスト ボックス 23"/>
            <p:cNvSpPr txBox="1"/>
            <p:nvPr/>
          </p:nvSpPr>
          <p:spPr>
            <a:xfrm>
              <a:off x="1907461" y="3291173"/>
              <a:ext cx="2488839" cy="461665"/>
            </a:xfrm>
            <a:prstGeom prst="rect">
              <a:avLst/>
            </a:prstGeom>
            <a:noFill/>
          </p:spPr>
          <p:txBody>
            <a:bodyPr wrap="square" rtlCol="0">
              <a:spAutoFit/>
            </a:bodyPr>
            <a:lstStyle/>
            <a:p>
              <a:r>
                <a:rPr kumimoji="1" lang="ja-JP" altLang="en-US" sz="2400" dirty="0" smtClean="0">
                  <a:solidFill>
                    <a:srgbClr val="FF0000"/>
                  </a:solidFill>
                </a:rPr>
                <a:t>対象者の最大人数</a:t>
              </a:r>
              <a:endParaRPr kumimoji="1" lang="ja-JP" altLang="en-US" sz="2400" dirty="0">
                <a:solidFill>
                  <a:srgbClr val="FF0000"/>
                </a:solidFill>
              </a:endParaRPr>
            </a:p>
          </p:txBody>
        </p:sp>
        <p:sp>
          <p:nvSpPr>
            <p:cNvPr id="25" name="テキスト ボックス 24"/>
            <p:cNvSpPr txBox="1"/>
            <p:nvPr/>
          </p:nvSpPr>
          <p:spPr>
            <a:xfrm>
              <a:off x="4583637" y="3498890"/>
              <a:ext cx="1110940" cy="461665"/>
            </a:xfrm>
            <a:prstGeom prst="rect">
              <a:avLst/>
            </a:prstGeom>
            <a:noFill/>
          </p:spPr>
          <p:txBody>
            <a:bodyPr wrap="square" rtlCol="0">
              <a:spAutoFit/>
            </a:bodyPr>
            <a:lstStyle/>
            <a:p>
              <a:r>
                <a:rPr kumimoji="1" lang="ja-JP" altLang="en-US" sz="2400" dirty="0" smtClean="0"/>
                <a:t>≒</a:t>
              </a:r>
              <a:r>
                <a:rPr kumimoji="1" lang="en-US" altLang="ja-JP" sz="2400" dirty="0" smtClean="0"/>
                <a:t> 10</a:t>
              </a:r>
              <a:r>
                <a:rPr kumimoji="1" lang="ja-JP" altLang="en-US" sz="2400" dirty="0" smtClean="0"/>
                <a:t> </a:t>
              </a:r>
              <a:r>
                <a:rPr kumimoji="1" lang="en-US" altLang="ja-JP" sz="2400" dirty="0" smtClean="0"/>
                <a:t>(%)</a:t>
              </a:r>
              <a:endParaRPr kumimoji="1" lang="ja-JP" altLang="en-US" sz="2400" dirty="0"/>
            </a:p>
          </p:txBody>
        </p:sp>
      </p:grpSp>
    </p:spTree>
    <p:extLst>
      <p:ext uri="{BB962C8B-B14F-4D97-AF65-F5344CB8AC3E}">
        <p14:creationId xmlns:p14="http://schemas.microsoft.com/office/powerpoint/2010/main" val="5795673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7616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考察</a:t>
            </a:r>
            <a:endParaRPr kumimoji="1" lang="ja-JP" altLang="en-US" dirty="0"/>
          </a:p>
        </p:txBody>
      </p:sp>
      <p:sp>
        <p:nvSpPr>
          <p:cNvPr id="3" name="テキスト ボックス 2"/>
          <p:cNvSpPr txBox="1"/>
          <p:nvPr/>
        </p:nvSpPr>
        <p:spPr>
          <a:xfrm>
            <a:off x="642111" y="1407498"/>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クラウドモデルよりも</a:t>
            </a:r>
            <a:r>
              <a:rPr lang="en-US" altLang="ja-JP" sz="2400" dirty="0"/>
              <a:t>LPLC</a:t>
            </a:r>
            <a:r>
              <a:rPr lang="ja-JP" altLang="en-US" sz="2400" dirty="0"/>
              <a:t>モデルの方がプライバシ保護能力に長けている</a:t>
            </a:r>
            <a:endParaRPr kumimoji="1" lang="ja-JP" altLang="en-US" sz="2400" dirty="0"/>
          </a:p>
        </p:txBody>
      </p:sp>
      <p:sp>
        <p:nvSpPr>
          <p:cNvPr id="4" name="テキスト ボックス 3"/>
          <p:cNvSpPr txBox="1"/>
          <p:nvPr/>
        </p:nvSpPr>
        <p:spPr>
          <a:xfrm>
            <a:off x="642111" y="2748155"/>
            <a:ext cx="8247889" cy="120032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smtClean="0"/>
              <a:t>ルータアクセス可能距離がセンサ有効範囲より短いと見守りサービスとして不十分．しかし長すぎると</a:t>
            </a:r>
            <a:r>
              <a:rPr lang="en-US" altLang="ja-JP" sz="2400" dirty="0" smtClean="0"/>
              <a:t>NPD</a:t>
            </a:r>
            <a:r>
              <a:rPr lang="ja-JP" altLang="en-US" sz="2400" dirty="0" smtClean="0"/>
              <a:t>センシングの原因になる</a:t>
            </a:r>
            <a:endParaRPr kumimoji="1" lang="ja-JP" altLang="en-US" sz="2400" dirty="0"/>
          </a:p>
        </p:txBody>
      </p:sp>
      <p:sp>
        <p:nvSpPr>
          <p:cNvPr id="5" name="テキスト ボックス 4"/>
          <p:cNvSpPr txBox="1"/>
          <p:nvPr/>
        </p:nvSpPr>
        <p:spPr>
          <a:xfrm>
            <a:off x="642110" y="4088812"/>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smtClean="0"/>
              <a:t>対象者数が少ないときの</a:t>
            </a:r>
            <a:r>
              <a:rPr lang="en-US" altLang="ja-JP" sz="2400" dirty="0" smtClean="0"/>
              <a:t>LPLC</a:t>
            </a:r>
            <a:r>
              <a:rPr lang="ja-JP" altLang="en-US" sz="2400" dirty="0" smtClean="0"/>
              <a:t>モデルのプライバシ保護能力は特に優れている．</a:t>
            </a:r>
            <a:endParaRPr kumimoji="1" lang="ja-JP" altLang="en-US" sz="2400" dirty="0"/>
          </a:p>
        </p:txBody>
      </p:sp>
      <p:sp>
        <p:nvSpPr>
          <p:cNvPr id="6" name="テキスト ボックス 5"/>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8315227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
        <p:nvSpPr>
          <p:cNvPr id="3" name="円形吹き出し 2"/>
          <p:cNvSpPr/>
          <p:nvPr/>
        </p:nvSpPr>
        <p:spPr>
          <a:xfrm>
            <a:off x="3296561" y="2820112"/>
            <a:ext cx="5363082" cy="1034160"/>
          </a:xfrm>
          <a:prstGeom prst="wedgeEllipseCallout">
            <a:avLst>
              <a:gd name="adj1" fmla="val -38528"/>
              <a:gd name="adj2" fmla="val 94661"/>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dirty="0"/>
              <a:t>本研究</a:t>
            </a:r>
            <a:r>
              <a:rPr kumimoji="1" lang="ja-JP" altLang="en-US" sz="2400" dirty="0" smtClean="0"/>
              <a:t>で</a:t>
            </a:r>
            <a:r>
              <a:rPr kumimoji="1" lang="ja-JP" altLang="en-US" sz="2400" dirty="0" smtClean="0"/>
              <a:t>はこの</a:t>
            </a:r>
            <a:r>
              <a:rPr lang="ja-JP" altLang="en-US" sz="2400" dirty="0" smtClean="0"/>
              <a:t>ような</a:t>
            </a:r>
            <a:endParaRPr lang="en-US" altLang="ja-JP" sz="2400" dirty="0" smtClean="0"/>
          </a:p>
          <a:p>
            <a:pPr algn="ctr"/>
            <a:r>
              <a:rPr lang="ja-JP" altLang="en-US" sz="2400" dirty="0" smtClean="0"/>
              <a:t>ユースケース</a:t>
            </a:r>
            <a:r>
              <a:rPr kumimoji="1" lang="ja-JP" altLang="en-US" sz="2400" dirty="0" smtClean="0"/>
              <a:t>に</a:t>
            </a:r>
            <a:r>
              <a:rPr kumimoji="1" lang="ja-JP" altLang="en-US" sz="2400" dirty="0" smtClean="0"/>
              <a:t>着目</a:t>
            </a:r>
            <a:endParaRPr kumimoji="1" lang="ja-JP" altLang="en-US" sz="2400" dirty="0"/>
          </a:p>
        </p:txBody>
      </p:sp>
    </p:spTree>
    <p:extLst>
      <p:ext uri="{BB962C8B-B14F-4D97-AF65-F5344CB8AC3E}">
        <p14:creationId xmlns:p14="http://schemas.microsoft.com/office/powerpoint/2010/main" val="39162739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4467" t="12927" r="64935" b="36694"/>
          <a:stretch/>
        </p:blipFill>
        <p:spPr>
          <a:xfrm>
            <a:off x="1295400" y="1681067"/>
            <a:ext cx="7115175" cy="4930511"/>
          </a:xfrm>
          <a:prstGeom prst="rect">
            <a:avLst/>
          </a:prstGeom>
        </p:spPr>
      </p:pic>
      <p:sp>
        <p:nvSpPr>
          <p:cNvPr id="3" name="テキスト ボックス 2"/>
          <p:cNvSpPr txBox="1"/>
          <p:nvPr/>
        </p:nvSpPr>
        <p:spPr>
          <a:xfrm>
            <a:off x="1762125" y="1192956"/>
            <a:ext cx="7639050" cy="369332"/>
          </a:xfrm>
          <a:prstGeom prst="rect">
            <a:avLst/>
          </a:prstGeom>
          <a:noFill/>
        </p:spPr>
        <p:txBody>
          <a:bodyPr wrap="square" rtlCol="0">
            <a:spAutoFit/>
          </a:bodyPr>
          <a:lstStyle/>
          <a:p>
            <a:r>
              <a:rPr lang="en-US" altLang="ja-JP" dirty="0"/>
              <a:t>https://jpn.nec.com/physicalsecurity/images/NeoFace_Imagedatamining.pdf</a:t>
            </a:r>
            <a:endParaRPr kumimoji="1" lang="ja-JP" altLang="en-US" dirty="0"/>
          </a:p>
        </p:txBody>
      </p:sp>
      <p:sp>
        <p:nvSpPr>
          <p:cNvPr id="4" name="タイトル 1"/>
          <p:cNvSpPr txBox="1">
            <a:spLocks/>
          </p:cNvSpPr>
          <p:nvPr/>
        </p:nvSpPr>
        <p:spPr>
          <a:xfrm>
            <a:off x="258998" y="127508"/>
            <a:ext cx="7627701" cy="66043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smtClean="0"/>
              <a:t>クラウドサービスの例</a:t>
            </a:r>
            <a:endParaRPr lang="ja-JP" altLang="en-US" dirty="0"/>
          </a:p>
        </p:txBody>
      </p:sp>
    </p:spTree>
    <p:extLst>
      <p:ext uri="{BB962C8B-B14F-4D97-AF65-F5344CB8AC3E}">
        <p14:creationId xmlns:p14="http://schemas.microsoft.com/office/powerpoint/2010/main" val="21641556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センサ</a:t>
            </a:r>
            <a:r>
              <a:rPr kumimoji="1" lang="en-US" altLang="ja-JP" dirty="0" smtClean="0"/>
              <a:t>6</a:t>
            </a:r>
            <a:r>
              <a:rPr kumimoji="1" lang="ja-JP" altLang="en-US" dirty="0" err="1" smtClean="0"/>
              <a:t>，</a:t>
            </a:r>
            <a:r>
              <a:rPr kumimoji="1" lang="en-US" altLang="ja-JP" dirty="0" smtClean="0"/>
              <a:t>7</a:t>
            </a:r>
            <a:r>
              <a:rPr kumimoji="1" lang="ja-JP" altLang="en-US" dirty="0" err="1" smtClean="0"/>
              <a:t>，</a:t>
            </a:r>
            <a:r>
              <a:rPr kumimoji="1" lang="en-US" altLang="ja-JP" dirty="0" smtClean="0"/>
              <a:t>8</a:t>
            </a:r>
            <a:r>
              <a:rPr kumimoji="1" lang="ja-JP" altLang="en-US" dirty="0" smtClean="0"/>
              <a:t>の</a:t>
            </a:r>
            <a:r>
              <a:rPr kumimoji="1" lang="en-US" altLang="ja-JP" dirty="0" smtClean="0"/>
              <a:t>in/out</a:t>
            </a:r>
            <a:r>
              <a:rPr kumimoji="1" lang="ja-JP" altLang="en-US" dirty="0" smtClean="0"/>
              <a:t>定義</a:t>
            </a:r>
            <a:endParaRPr kumimoji="1" lang="ja-JP" altLang="en-US" dirty="0"/>
          </a:p>
        </p:txBody>
      </p:sp>
      <p:sp>
        <p:nvSpPr>
          <p:cNvPr id="4" name="正方形/長方形 3"/>
          <p:cNvSpPr/>
          <p:nvPr/>
        </p:nvSpPr>
        <p:spPr>
          <a:xfrm>
            <a:off x="3127760" y="2683379"/>
            <a:ext cx="2324456" cy="23244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二方向矢印 4"/>
          <p:cNvSpPr/>
          <p:nvPr/>
        </p:nvSpPr>
        <p:spPr>
          <a:xfrm>
            <a:off x="2093718" y="1914258"/>
            <a:ext cx="2068083" cy="2068083"/>
          </a:xfrm>
          <a:prstGeom prst="leftUpArrow">
            <a:avLst>
              <a:gd name="adj1" fmla="val 12603"/>
              <a:gd name="adj2" fmla="val 18802"/>
              <a:gd name="adj3" fmla="val 2252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6" name="二方向矢印 5"/>
          <p:cNvSpPr/>
          <p:nvPr/>
        </p:nvSpPr>
        <p:spPr>
          <a:xfrm rot="5400000">
            <a:off x="4418174" y="1914258"/>
            <a:ext cx="2068083" cy="2068083"/>
          </a:xfrm>
          <a:prstGeom prst="leftUpArrow">
            <a:avLst>
              <a:gd name="adj1" fmla="val 12603"/>
              <a:gd name="adj2" fmla="val 18802"/>
              <a:gd name="adj3" fmla="val 2252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左右矢印 6"/>
          <p:cNvSpPr/>
          <p:nvPr/>
        </p:nvSpPr>
        <p:spPr>
          <a:xfrm>
            <a:off x="2093718" y="4213076"/>
            <a:ext cx="4392539" cy="794759"/>
          </a:xfrm>
          <a:prstGeom prst="leftRightArrow">
            <a:avLst>
              <a:gd name="adj1" fmla="val 39247"/>
              <a:gd name="adj2" fmla="val 5860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3973793" y="1345032"/>
            <a:ext cx="2512464"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9" name="テキスト ボックス 8"/>
          <p:cNvSpPr txBox="1"/>
          <p:nvPr/>
        </p:nvSpPr>
        <p:spPr>
          <a:xfrm>
            <a:off x="6631536"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0" name="テキスト ボックス 9"/>
          <p:cNvSpPr txBox="1"/>
          <p:nvPr/>
        </p:nvSpPr>
        <p:spPr>
          <a:xfrm>
            <a:off x="1435691"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1" name="テキスト ボックス 10"/>
          <p:cNvSpPr txBox="1"/>
          <p:nvPr/>
        </p:nvSpPr>
        <p:spPr>
          <a:xfrm>
            <a:off x="1410052" y="4425789"/>
            <a:ext cx="658027"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12" name="テキスト ボックス 11"/>
          <p:cNvSpPr txBox="1"/>
          <p:nvPr/>
        </p:nvSpPr>
        <p:spPr>
          <a:xfrm>
            <a:off x="6631536" y="4425789"/>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3" name="テキスト ボックス 12"/>
          <p:cNvSpPr txBox="1"/>
          <p:nvPr/>
        </p:nvSpPr>
        <p:spPr>
          <a:xfrm>
            <a:off x="3302947" y="3078896"/>
            <a:ext cx="658027" cy="369332"/>
          </a:xfrm>
          <a:prstGeom prst="rect">
            <a:avLst/>
          </a:prstGeom>
          <a:noFill/>
        </p:spPr>
        <p:txBody>
          <a:bodyPr wrap="square" rtlCol="0">
            <a:spAutoFit/>
          </a:bodyPr>
          <a:lstStyle/>
          <a:p>
            <a:r>
              <a:rPr kumimoji="1" lang="en-US" altLang="ja-JP" dirty="0" smtClean="0"/>
              <a:t>6</a:t>
            </a:r>
            <a:endParaRPr kumimoji="1" lang="ja-JP" altLang="en-US" dirty="0"/>
          </a:p>
        </p:txBody>
      </p:sp>
      <p:sp>
        <p:nvSpPr>
          <p:cNvPr id="15" name="テキスト ボックス 14"/>
          <p:cNvSpPr txBox="1"/>
          <p:nvPr/>
        </p:nvSpPr>
        <p:spPr>
          <a:xfrm>
            <a:off x="4999286" y="3078896"/>
            <a:ext cx="658027" cy="369332"/>
          </a:xfrm>
          <a:prstGeom prst="rect">
            <a:avLst/>
          </a:prstGeom>
          <a:noFill/>
        </p:spPr>
        <p:txBody>
          <a:bodyPr wrap="square" rtlCol="0">
            <a:spAutoFit/>
          </a:bodyPr>
          <a:lstStyle/>
          <a:p>
            <a:r>
              <a:rPr lang="en-US" altLang="ja-JP" dirty="0"/>
              <a:t>7</a:t>
            </a:r>
            <a:endParaRPr kumimoji="1" lang="ja-JP" altLang="en-US" dirty="0"/>
          </a:p>
        </p:txBody>
      </p:sp>
      <p:sp>
        <p:nvSpPr>
          <p:cNvPr id="17" name="テキスト ボックス 16"/>
          <p:cNvSpPr txBox="1"/>
          <p:nvPr/>
        </p:nvSpPr>
        <p:spPr>
          <a:xfrm>
            <a:off x="4089160" y="4075959"/>
            <a:ext cx="658027" cy="369332"/>
          </a:xfrm>
          <a:prstGeom prst="rect">
            <a:avLst/>
          </a:prstGeom>
          <a:noFill/>
        </p:spPr>
        <p:txBody>
          <a:bodyPr wrap="square" rtlCol="0">
            <a:spAutoFit/>
          </a:bodyPr>
          <a:lstStyle/>
          <a:p>
            <a:r>
              <a:rPr lang="en-US" altLang="ja-JP" dirty="0" smtClean="0"/>
              <a:t>8</a:t>
            </a:r>
            <a:endParaRPr kumimoji="1" lang="ja-JP" altLang="en-US" dirty="0"/>
          </a:p>
        </p:txBody>
      </p:sp>
    </p:spTree>
    <p:extLst>
      <p:ext uri="{BB962C8B-B14F-4D97-AF65-F5344CB8AC3E}">
        <p14:creationId xmlns:p14="http://schemas.microsoft.com/office/powerpoint/2010/main" val="3470172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フローチャート: 順次アクセス記憶 57"/>
          <p:cNvSpPr/>
          <p:nvPr/>
        </p:nvSpPr>
        <p:spPr>
          <a:xfrm>
            <a:off x="1051621" y="1858170"/>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0" name="テキスト ボックス 59"/>
          <p:cNvSpPr txBox="1"/>
          <p:nvPr/>
        </p:nvSpPr>
        <p:spPr>
          <a:xfrm>
            <a:off x="1033795" y="2212395"/>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61" name="図 60"/>
          <p:cNvPicPr>
            <a:picLocks noChangeAspect="1"/>
          </p:cNvPicPr>
          <p:nvPr/>
        </p:nvPicPr>
        <p:blipFill>
          <a:blip r:embed="rId2"/>
          <a:stretch>
            <a:fillRect/>
          </a:stretch>
        </p:blipFill>
        <p:spPr>
          <a:xfrm>
            <a:off x="740589" y="3637446"/>
            <a:ext cx="769758" cy="769758"/>
          </a:xfrm>
          <a:prstGeom prst="rect">
            <a:avLst/>
          </a:prstGeom>
        </p:spPr>
      </p:pic>
      <p:pic>
        <p:nvPicPr>
          <p:cNvPr id="62" name="図 61"/>
          <p:cNvPicPr>
            <a:picLocks noChangeAspect="1"/>
          </p:cNvPicPr>
          <p:nvPr/>
        </p:nvPicPr>
        <p:blipFill>
          <a:blip r:embed="rId3"/>
          <a:stretch>
            <a:fillRect/>
          </a:stretch>
        </p:blipFill>
        <p:spPr>
          <a:xfrm>
            <a:off x="1759812" y="3631624"/>
            <a:ext cx="899092" cy="833835"/>
          </a:xfrm>
          <a:prstGeom prst="rect">
            <a:avLst/>
          </a:prstGeom>
        </p:spPr>
      </p:pic>
      <p:cxnSp>
        <p:nvCxnSpPr>
          <p:cNvPr id="63" name="直線矢印コネクタ 62"/>
          <p:cNvCxnSpPr>
            <a:stCxn id="61" idx="0"/>
          </p:cNvCxnSpPr>
          <p:nvPr/>
        </p:nvCxnSpPr>
        <p:spPr>
          <a:xfrm flipV="1">
            <a:off x="1125468" y="2946144"/>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H="1" flipV="1">
            <a:off x="1669076" y="2935952"/>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フローチャート: 順次アクセス記憶 64"/>
          <p:cNvSpPr/>
          <p:nvPr/>
        </p:nvSpPr>
        <p:spPr>
          <a:xfrm>
            <a:off x="50744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6" name="テキスト ボックス 65"/>
          <p:cNvSpPr txBox="1"/>
          <p:nvPr/>
        </p:nvSpPr>
        <p:spPr>
          <a:xfrm>
            <a:off x="50566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67" name="フローチャート: 順次アクセス記憶 66"/>
          <p:cNvSpPr/>
          <p:nvPr/>
        </p:nvSpPr>
        <p:spPr>
          <a:xfrm>
            <a:off x="35123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8" name="テキスト ボックス 67"/>
          <p:cNvSpPr txBox="1"/>
          <p:nvPr/>
        </p:nvSpPr>
        <p:spPr>
          <a:xfrm>
            <a:off x="34945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69" name="図 68"/>
          <p:cNvPicPr>
            <a:picLocks noChangeAspect="1"/>
          </p:cNvPicPr>
          <p:nvPr/>
        </p:nvPicPr>
        <p:blipFill>
          <a:blip r:embed="rId2"/>
          <a:stretch>
            <a:fillRect/>
          </a:stretch>
        </p:blipFill>
        <p:spPr>
          <a:xfrm>
            <a:off x="3349716" y="3743326"/>
            <a:ext cx="769758" cy="769758"/>
          </a:xfrm>
          <a:prstGeom prst="rect">
            <a:avLst/>
          </a:prstGeom>
        </p:spPr>
      </p:pic>
      <p:pic>
        <p:nvPicPr>
          <p:cNvPr id="70" name="図 69"/>
          <p:cNvPicPr>
            <a:picLocks noChangeAspect="1"/>
          </p:cNvPicPr>
          <p:nvPr/>
        </p:nvPicPr>
        <p:blipFill>
          <a:blip r:embed="rId4">
            <a:duotone>
              <a:prstClr val="black"/>
              <a:schemeClr val="accent6">
                <a:tint val="45000"/>
                <a:satMod val="400000"/>
              </a:schemeClr>
            </a:duotone>
          </a:blip>
          <a:stretch>
            <a:fillRect/>
          </a:stretch>
        </p:blipFill>
        <p:spPr>
          <a:xfrm>
            <a:off x="4256527" y="3802712"/>
            <a:ext cx="798237" cy="692685"/>
          </a:xfrm>
          <a:prstGeom prst="rect">
            <a:avLst/>
          </a:prstGeom>
        </p:spPr>
      </p:pic>
      <p:pic>
        <p:nvPicPr>
          <p:cNvPr id="71" name="図 70"/>
          <p:cNvPicPr>
            <a:picLocks noChangeAspect="1"/>
          </p:cNvPicPr>
          <p:nvPr/>
        </p:nvPicPr>
        <p:blipFill>
          <a:blip r:embed="rId3"/>
          <a:stretch>
            <a:fillRect/>
          </a:stretch>
        </p:blipFill>
        <p:spPr>
          <a:xfrm>
            <a:off x="5008447" y="3711287"/>
            <a:ext cx="899092" cy="833835"/>
          </a:xfrm>
          <a:prstGeom prst="rect">
            <a:avLst/>
          </a:prstGeom>
        </p:spPr>
      </p:pic>
      <p:pic>
        <p:nvPicPr>
          <p:cNvPr id="72" name="図 71"/>
          <p:cNvPicPr>
            <a:picLocks noChangeAspect="1"/>
          </p:cNvPicPr>
          <p:nvPr/>
        </p:nvPicPr>
        <p:blipFill>
          <a:blip r:embed="rId2"/>
          <a:stretch>
            <a:fillRect/>
          </a:stretch>
        </p:blipFill>
        <p:spPr>
          <a:xfrm>
            <a:off x="5806684" y="3775364"/>
            <a:ext cx="769758" cy="769758"/>
          </a:xfrm>
          <a:prstGeom prst="rect">
            <a:avLst/>
          </a:prstGeom>
        </p:spPr>
      </p:pic>
      <p:pic>
        <p:nvPicPr>
          <p:cNvPr id="73" name="図 72"/>
          <p:cNvPicPr>
            <a:picLocks noChangeAspect="1"/>
          </p:cNvPicPr>
          <p:nvPr/>
        </p:nvPicPr>
        <p:blipFill>
          <a:blip r:embed="rId4">
            <a:duotone>
              <a:prstClr val="black"/>
              <a:schemeClr val="accent4">
                <a:tint val="45000"/>
                <a:satMod val="400000"/>
              </a:schemeClr>
            </a:duotone>
          </a:blip>
          <a:stretch>
            <a:fillRect/>
          </a:stretch>
        </p:blipFill>
        <p:spPr>
          <a:xfrm>
            <a:off x="6659459" y="3808084"/>
            <a:ext cx="792046" cy="687313"/>
          </a:xfrm>
          <a:prstGeom prst="rect">
            <a:avLst/>
          </a:prstGeom>
        </p:spPr>
      </p:pic>
      <p:pic>
        <p:nvPicPr>
          <p:cNvPr id="74" name="図 73"/>
          <p:cNvPicPr>
            <a:picLocks noChangeAspect="1"/>
          </p:cNvPicPr>
          <p:nvPr/>
        </p:nvPicPr>
        <p:blipFill>
          <a:blip r:embed="rId5"/>
          <a:stretch>
            <a:fillRect/>
          </a:stretch>
        </p:blipFill>
        <p:spPr>
          <a:xfrm>
            <a:off x="7602950" y="3904578"/>
            <a:ext cx="530398" cy="560881"/>
          </a:xfrm>
          <a:prstGeom prst="rect">
            <a:avLst/>
          </a:prstGeom>
        </p:spPr>
      </p:pic>
      <p:sp>
        <p:nvSpPr>
          <p:cNvPr id="75" name="角丸四角形 74"/>
          <p:cNvSpPr/>
          <p:nvPr/>
        </p:nvSpPr>
        <p:spPr>
          <a:xfrm>
            <a:off x="3114675" y="3663663"/>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矢印コネクタ 75"/>
          <p:cNvCxnSpPr>
            <a:endCxn id="67" idx="2"/>
          </p:cNvCxnSpPr>
          <p:nvPr/>
        </p:nvCxnSpPr>
        <p:spPr>
          <a:xfrm flipV="1">
            <a:off x="4048536" y="2914826"/>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V="1">
            <a:off x="5669122" y="2930845"/>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419112" y="1314449"/>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3007559" y="1323975"/>
            <a:ext cx="5479216" cy="374811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角丸四角形 79"/>
          <p:cNvSpPr/>
          <p:nvPr/>
        </p:nvSpPr>
        <p:spPr>
          <a:xfrm>
            <a:off x="523018"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81" name="角丸四角形 80"/>
          <p:cNvSpPr/>
          <p:nvPr/>
        </p:nvSpPr>
        <p:spPr>
          <a:xfrm>
            <a:off x="4534056"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82" name="フローチャート: 順次アクセス記憶 81"/>
          <p:cNvSpPr/>
          <p:nvPr/>
        </p:nvSpPr>
        <p:spPr>
          <a:xfrm>
            <a:off x="6618510" y="1848947"/>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3" name="テキスト ボックス 82"/>
          <p:cNvSpPr txBox="1"/>
          <p:nvPr/>
        </p:nvSpPr>
        <p:spPr>
          <a:xfrm>
            <a:off x="6600684" y="2203172"/>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84" name="直線矢印コネクタ 83"/>
          <p:cNvCxnSpPr/>
          <p:nvPr/>
        </p:nvCxnSpPr>
        <p:spPr>
          <a:xfrm flipV="1">
            <a:off x="7213168" y="294274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p:cNvSpPr txBox="1"/>
          <p:nvPr/>
        </p:nvSpPr>
        <p:spPr>
          <a:xfrm>
            <a:off x="756370" y="4443840"/>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86" name="テキスト ボックス 85"/>
          <p:cNvSpPr txBox="1"/>
          <p:nvPr/>
        </p:nvSpPr>
        <p:spPr>
          <a:xfrm>
            <a:off x="3588712" y="4674178"/>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sp>
        <p:nvSpPr>
          <p:cNvPr id="30" name="タイトル 1"/>
          <p:cNvSpPr>
            <a:spLocks noGrp="1"/>
          </p:cNvSpPr>
          <p:nvPr>
            <p:ph type="title"/>
          </p:nvPr>
        </p:nvSpPr>
        <p:spPr>
          <a:xfrm>
            <a:off x="258998" y="127508"/>
            <a:ext cx="7627701" cy="660433"/>
          </a:xfrm>
        </p:spPr>
        <p:txBody>
          <a:bodyPr/>
          <a:lstStyle/>
          <a:p>
            <a:r>
              <a:rPr lang="ja-JP" altLang="en-US" dirty="0" smtClean="0"/>
              <a:t>オープン</a:t>
            </a:r>
            <a:r>
              <a:rPr lang="en-US" altLang="ja-JP" dirty="0" err="1" smtClean="0"/>
              <a:t>IoT</a:t>
            </a:r>
            <a:r>
              <a:rPr lang="ja-JP" altLang="en-US" dirty="0" smtClean="0"/>
              <a:t>について</a:t>
            </a:r>
            <a:endParaRPr kumimoji="1" lang="ja-JP" altLang="en-US" dirty="0"/>
          </a:p>
        </p:txBody>
      </p:sp>
      <p:sp>
        <p:nvSpPr>
          <p:cNvPr id="31" name="テキスト ボックス 30"/>
          <p:cNvSpPr txBox="1"/>
          <p:nvPr/>
        </p:nvSpPr>
        <p:spPr>
          <a:xfrm>
            <a:off x="825377" y="5445069"/>
            <a:ext cx="6933066" cy="646331"/>
          </a:xfrm>
          <a:prstGeom prst="rect">
            <a:avLst/>
          </a:prstGeom>
          <a:noFill/>
        </p:spPr>
        <p:txBody>
          <a:bodyPr wrap="square" rtlCol="0">
            <a:spAutoFit/>
          </a:bodyPr>
          <a:lstStyle/>
          <a:p>
            <a:r>
              <a:rPr kumimoji="1" lang="en-US" altLang="ja-JP" dirty="0" err="1" smtClean="0"/>
              <a:t>IoT</a:t>
            </a:r>
            <a:r>
              <a:rPr kumimoji="1" lang="ja-JP" altLang="en-US" dirty="0" smtClean="0"/>
              <a:t>機器の整備などを考えると相互利用できるように発展すると考えられる</a:t>
            </a:r>
            <a:r>
              <a:rPr kumimoji="1" lang="en-US" altLang="ja-JP" dirty="0" smtClean="0"/>
              <a:t>(</a:t>
            </a:r>
            <a:r>
              <a:rPr kumimoji="1" lang="ja-JP" altLang="en-US" dirty="0" smtClean="0"/>
              <a:t>坂村先生</a:t>
            </a:r>
            <a:r>
              <a:rPr kumimoji="1" lang="en-US" altLang="ja-JP" dirty="0" smtClean="0"/>
              <a:t>)</a:t>
            </a:r>
            <a:endParaRPr kumimoji="1" lang="ja-JP" altLang="en-US" dirty="0"/>
          </a:p>
        </p:txBody>
      </p:sp>
    </p:spTree>
    <p:extLst>
      <p:ext uri="{BB962C8B-B14F-4D97-AF65-F5344CB8AC3E}">
        <p14:creationId xmlns:p14="http://schemas.microsoft.com/office/powerpoint/2010/main" val="32794681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5" name="正方形/長方形 4"/>
          <p:cNvSpPr/>
          <p:nvPr/>
        </p:nvSpPr>
        <p:spPr>
          <a:xfrm>
            <a:off x="1211498" y="3381792"/>
            <a:ext cx="6599002" cy="2862322"/>
          </a:xfrm>
          <a:prstGeom prst="rect">
            <a:avLst/>
          </a:prstGeom>
        </p:spPr>
        <p:txBody>
          <a:bodyPr wrap="square">
            <a:spAutoFit/>
          </a:bodyPr>
          <a:lstStyle/>
          <a:p>
            <a:pPr marL="533400" algn="just">
              <a:spcAft>
                <a:spcPts val="0"/>
              </a:spcAft>
            </a:pP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err="1">
                <a:latin typeface="Times New Roman" panose="02020603050405020304" pitchFamily="18" charset="0"/>
                <a:ea typeface="ＭＳ 明朝" panose="02020609040205080304" pitchFamily="17" charset="-128"/>
                <a:cs typeface="Times New Roman" panose="02020603050405020304" pitchFamily="18" charset="0"/>
              </a:rPr>
              <a:t>には</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60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分割したデータが入っている．例えば</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 20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の</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ja-JP" altLang="ja-JP" kern="100" dirty="0" err="1">
                <a:latin typeface="Times New Roman" panose="02020603050405020304" pitchFamily="18" charset="0"/>
                <a:ea typeface="ＭＳ 明朝" panose="02020609040205080304" pitchFamily="17" charset="-128"/>
                <a:cs typeface="Times New Roman" panose="02020603050405020304" pitchFamily="18" charset="0"/>
              </a:rPr>
              <a:t>には</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{1,0,0,1,0,0,1,</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,1,0,0}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1,0,0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が</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20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回繰り返されるデータを格納している．このように</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ja-JP" altLang="ja-JP" kern="100" dirty="0" err="1">
                <a:latin typeface="Times New Roman" panose="02020603050405020304" pitchFamily="18" charset="0"/>
                <a:ea typeface="ＭＳ 明朝" panose="02020609040205080304" pitchFamily="17" charset="-128"/>
                <a:cs typeface="Times New Roman" panose="02020603050405020304" pitchFamily="18" charset="0"/>
              </a:rPr>
              <a:t>には</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60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個の要素の合計が</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となりつつ，数字が偏らないように格納されている．</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が</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になるまで次の処理を繰り返すことで</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result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に</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60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分割した数が格納される</a:t>
            </a:r>
            <a:r>
              <a:rPr lang="ja-JP" altLang="ja-JP" kern="100" dirty="0" smtClean="0">
                <a:latin typeface="Times New Roman" panose="02020603050405020304" pitchFamily="18" charset="0"/>
                <a:ea typeface="ＭＳ 明朝" panose="02020609040205080304" pitchFamily="17" charset="-128"/>
                <a:cs typeface="Times New Roman" panose="02020603050405020304" pitchFamily="18" charset="0"/>
              </a:rPr>
              <a:t>．</a:t>
            </a:r>
            <a:endParaRPr lang="en-US" altLang="ja-JP" kern="100" dirty="0" smtClean="0">
              <a:latin typeface="Times New Roman" panose="02020603050405020304" pitchFamily="18" charset="0"/>
              <a:ea typeface="ＭＳ 明朝" panose="02020609040205080304" pitchFamily="17" charset="-128"/>
              <a:cs typeface="Times New Roman" panose="02020603050405020304" pitchFamily="18" charset="0"/>
            </a:endParaRPr>
          </a:p>
          <a:p>
            <a:pPr marL="533400" algn="just">
              <a:spcAft>
                <a:spcPts val="0"/>
              </a:spcAft>
            </a:pPr>
            <a:endParaRPr lang="ja-JP" altLang="ja-JP" kern="100" dirty="0">
              <a:latin typeface="Century" panose="02040604050505020304" pitchFamily="18" charset="0"/>
              <a:ea typeface="ＭＳ 明朝" panose="02020609040205080304" pitchFamily="17" charset="-128"/>
              <a:cs typeface="Times New Roman" panose="02020603050405020304" pitchFamily="18" charset="0"/>
            </a:endParaRPr>
          </a:p>
          <a:p>
            <a:pPr marL="342900" lvl="0" indent="-342900" algn="just">
              <a:spcAft>
                <a:spcPts val="0"/>
              </a:spcAft>
              <a:buFont typeface="+mj-ea"/>
              <a:buAutoNum type="circleNumDbPlain"/>
            </a:pP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より小さい中で，最も大きい</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を選ぶ．選ばれた</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を仮に</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とする．</a:t>
            </a:r>
            <a:endParaRPr lang="ja-JP" altLang="ja-JP" kern="100" dirty="0">
              <a:latin typeface="Century" panose="02040604050505020304" pitchFamily="18" charset="0"/>
              <a:ea typeface="ＭＳ 明朝" panose="02020609040205080304" pitchFamily="17" charset="-128"/>
              <a:cs typeface="Times New Roman" panose="02020603050405020304" pitchFamily="18" charset="0"/>
            </a:endParaRPr>
          </a:p>
          <a:p>
            <a:pPr marL="342900" lvl="0" indent="-342900" algn="just">
              <a:spcAft>
                <a:spcPts val="0"/>
              </a:spcAft>
              <a:buFont typeface="+mj-ea"/>
              <a:buAutoNum type="circleNumDbPlain"/>
            </a:pP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から</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を引き，</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result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に</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を足し合わせる．</a:t>
            </a:r>
            <a:endParaRPr lang="ja-JP" altLang="ja-JP" kern="100" dirty="0">
              <a:effectLst/>
              <a:latin typeface="Century" panose="02040604050505020304" pitchFamily="18" charset="0"/>
              <a:ea typeface="ＭＳ 明朝" panose="02020609040205080304" pitchFamily="17" charset="-128"/>
              <a:cs typeface="Times New Roman" panose="02020603050405020304" pitchFamily="18" charset="0"/>
            </a:endParaRPr>
          </a:p>
        </p:txBody>
      </p:sp>
      <p:graphicFrame>
        <p:nvGraphicFramePr>
          <p:cNvPr id="6" name="表 5"/>
          <p:cNvGraphicFramePr>
            <a:graphicFrameLocks noGrp="1"/>
          </p:cNvGraphicFramePr>
          <p:nvPr>
            <p:extLst>
              <p:ext uri="{D42A27DB-BD31-4B8C-83A1-F6EECF244321}">
                <p14:modId xmlns:p14="http://schemas.microsoft.com/office/powerpoint/2010/main" val="1309606877"/>
              </p:ext>
            </p:extLst>
          </p:nvPr>
        </p:nvGraphicFramePr>
        <p:xfrm>
          <a:off x="1737676" y="1067040"/>
          <a:ext cx="6149023" cy="2035652"/>
        </p:xfrm>
        <a:graphic>
          <a:graphicData uri="http://schemas.openxmlformats.org/drawingml/2006/table">
            <a:tbl>
              <a:tblPr firstRow="1" firstCol="1" bandRow="1">
                <a:tableStyleId>{5940675A-B579-460E-94D1-54222C63F5DA}</a:tableStyleId>
              </a:tblPr>
              <a:tblGrid>
                <a:gridCol w="1978022">
                  <a:extLst>
                    <a:ext uri="{9D8B030D-6E8A-4147-A177-3AD203B41FA5}">
                      <a16:colId xmlns:a16="http://schemas.microsoft.com/office/drawing/2014/main" val="20000"/>
                    </a:ext>
                  </a:extLst>
                </a:gridCol>
                <a:gridCol w="4171001">
                  <a:extLst>
                    <a:ext uri="{9D8B030D-6E8A-4147-A177-3AD203B41FA5}">
                      <a16:colId xmlns:a16="http://schemas.microsoft.com/office/drawing/2014/main" val="20001"/>
                    </a:ext>
                  </a:extLst>
                </a:gridCol>
              </a:tblGrid>
              <a:tr h="508913">
                <a:tc>
                  <a:txBody>
                    <a:bodyPr/>
                    <a:lstStyle/>
                    <a:p>
                      <a:pPr algn="just">
                        <a:spcAft>
                          <a:spcPts val="0"/>
                        </a:spcAft>
                      </a:pPr>
                      <a:r>
                        <a:rPr lang="en-US" sz="1800" kern="100" dirty="0">
                          <a:effectLst/>
                        </a:rPr>
                        <a:t>60</a:t>
                      </a:r>
                      <a:r>
                        <a:rPr lang="ja-JP" sz="1800" kern="100" dirty="0">
                          <a:effectLst/>
                        </a:rPr>
                        <a:t>の約数</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a:effectLst/>
                        </a:rPr>
                        <a:t>nums[12]={1,2,3,4,5,6,10,12,15,20,30,60}</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08913">
                <a:tc>
                  <a:txBody>
                    <a:bodyPr/>
                    <a:lstStyle/>
                    <a:p>
                      <a:pPr algn="just">
                        <a:spcAft>
                          <a:spcPts val="0"/>
                        </a:spcAft>
                      </a:pPr>
                      <a:r>
                        <a:rPr lang="ja-JP" sz="1800" kern="100">
                          <a:effectLst/>
                        </a:rPr>
                        <a:t>約数毎の</a:t>
                      </a:r>
                      <a:r>
                        <a:rPr lang="en-US" sz="1800" kern="100">
                          <a:effectLst/>
                        </a:rPr>
                        <a:t>60</a:t>
                      </a:r>
                      <a:r>
                        <a:rPr lang="ja-JP" sz="1800" kern="100">
                          <a:effectLst/>
                        </a:rPr>
                        <a:t>分割</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dirty="0" err="1">
                          <a:effectLst/>
                        </a:rPr>
                        <a:t>vals</a:t>
                      </a:r>
                      <a:r>
                        <a:rPr lang="en-US" sz="1800" kern="100" dirty="0">
                          <a:effectLst/>
                        </a:rPr>
                        <a:t>[12][60]</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08913">
                <a:tc>
                  <a:txBody>
                    <a:bodyPr/>
                    <a:lstStyle/>
                    <a:p>
                      <a:pPr algn="just">
                        <a:spcAft>
                          <a:spcPts val="0"/>
                        </a:spcAft>
                      </a:pPr>
                      <a:r>
                        <a:rPr lang="ja-JP" sz="1800" kern="100">
                          <a:effectLst/>
                        </a:rPr>
                        <a:t>入力データ</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a:effectLst/>
                        </a:rPr>
                        <a:t>input</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08913">
                <a:tc>
                  <a:txBody>
                    <a:bodyPr/>
                    <a:lstStyle/>
                    <a:p>
                      <a:pPr algn="just">
                        <a:spcAft>
                          <a:spcPts val="0"/>
                        </a:spcAft>
                      </a:pPr>
                      <a:r>
                        <a:rPr lang="ja-JP" sz="1800" kern="100">
                          <a:effectLst/>
                        </a:rPr>
                        <a:t>出力データ</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dirty="0">
                          <a:effectLst/>
                        </a:rPr>
                        <a:t>result[60]</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97525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5400" y="1163638"/>
            <a:ext cx="3803650" cy="7559675"/>
          </a:xfrm>
          <a:prstGeom prst="rect">
            <a:avLst/>
          </a:prstGeom>
          <a:noFill/>
          <a:ln>
            <a:noFill/>
          </a:ln>
        </p:spPr>
      </p:pic>
    </p:spTree>
    <p:extLst>
      <p:ext uri="{BB962C8B-B14F-4D97-AF65-F5344CB8AC3E}">
        <p14:creationId xmlns:p14="http://schemas.microsoft.com/office/powerpoint/2010/main" val="34097110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0150" y="-1665287"/>
            <a:ext cx="3803650" cy="7559675"/>
          </a:xfrm>
          <a:prstGeom prst="rect">
            <a:avLst/>
          </a:prstGeom>
          <a:noFill/>
          <a:ln>
            <a:noFill/>
          </a:ln>
        </p:spPr>
      </p:pic>
    </p:spTree>
    <p:extLst>
      <p:ext uri="{BB962C8B-B14F-4D97-AF65-F5344CB8AC3E}">
        <p14:creationId xmlns:p14="http://schemas.microsoft.com/office/powerpoint/2010/main" val="30348472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398" y="212174"/>
            <a:ext cx="8774935" cy="660433"/>
          </a:xfrm>
        </p:spPr>
        <p:txBody>
          <a:bodyPr>
            <a:normAutofit fontScale="90000"/>
          </a:bodyPr>
          <a:lstStyle/>
          <a:p>
            <a:r>
              <a:rPr kumimoji="1" lang="ja-JP" altLang="en-US" dirty="0" smtClean="0"/>
              <a:t>対象者を映さないセンサを除いたときに削減されるデータ</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2909683133"/>
              </p:ext>
            </p:extLst>
          </p:nvPr>
        </p:nvGraphicFramePr>
        <p:xfrm>
          <a:off x="2276857" y="1034066"/>
          <a:ext cx="4110100" cy="5349240"/>
        </p:xfrm>
        <a:graphic>
          <a:graphicData uri="http://schemas.openxmlformats.org/drawingml/2006/table">
            <a:tbl>
              <a:tblPr firstRow="1" firstCol="1" bandRow="1">
                <a:tableStyleId>{5940675A-B579-460E-94D1-54222C63F5DA}</a:tableStyleId>
              </a:tblPr>
              <a:tblGrid>
                <a:gridCol w="1260064">
                  <a:extLst>
                    <a:ext uri="{9D8B030D-6E8A-4147-A177-3AD203B41FA5}">
                      <a16:colId xmlns:a16="http://schemas.microsoft.com/office/drawing/2014/main" val="2875436721"/>
                    </a:ext>
                  </a:extLst>
                </a:gridCol>
                <a:gridCol w="926595">
                  <a:extLst>
                    <a:ext uri="{9D8B030D-6E8A-4147-A177-3AD203B41FA5}">
                      <a16:colId xmlns:a16="http://schemas.microsoft.com/office/drawing/2014/main" val="3183250735"/>
                    </a:ext>
                  </a:extLst>
                </a:gridCol>
                <a:gridCol w="926595">
                  <a:extLst>
                    <a:ext uri="{9D8B030D-6E8A-4147-A177-3AD203B41FA5}">
                      <a16:colId xmlns:a16="http://schemas.microsoft.com/office/drawing/2014/main" val="1752768818"/>
                    </a:ext>
                  </a:extLst>
                </a:gridCol>
                <a:gridCol w="996846">
                  <a:extLst>
                    <a:ext uri="{9D8B030D-6E8A-4147-A177-3AD203B41FA5}">
                      <a16:colId xmlns:a16="http://schemas.microsoft.com/office/drawing/2014/main" val="3445419894"/>
                    </a:ext>
                  </a:extLst>
                </a:gridCol>
              </a:tblGrid>
              <a:tr h="384953">
                <a:tc>
                  <a:txBody>
                    <a:bodyPr/>
                    <a:lstStyle/>
                    <a:p>
                      <a:pPr indent="63500" algn="ctr">
                        <a:spcAft>
                          <a:spcPts val="0"/>
                        </a:spcAft>
                      </a:pPr>
                      <a:r>
                        <a:rPr lang="ja-JP" sz="1300" kern="0" dirty="0">
                          <a:effectLst/>
                        </a:rPr>
                        <a:t>センサ</a:t>
                      </a:r>
                      <a:endParaRPr lang="ja-JP" sz="1300" kern="100" dirty="0">
                        <a:effectLst/>
                      </a:endParaRPr>
                    </a:p>
                    <a:p>
                      <a:pPr indent="63500" algn="ctr">
                        <a:spcAft>
                          <a:spcPts val="0"/>
                        </a:spcAft>
                      </a:pPr>
                      <a:r>
                        <a:rPr lang="ja-JP" sz="1300" kern="0" dirty="0">
                          <a:effectLst/>
                        </a:rPr>
                        <a:t>番号</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r>
                        <a:rPr lang="ja-JP" sz="1300" kern="0">
                          <a:effectLst/>
                        </a:rPr>
                        <a:t>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ja-JP" sz="1300" kern="0">
                          <a:effectLst/>
                        </a:rPr>
                        <a:t>対象者</a:t>
                      </a:r>
                      <a:endParaRPr lang="ja-JP" sz="1300" kern="100">
                        <a:effectLst/>
                      </a:endParaRPr>
                    </a:p>
                    <a:p>
                      <a:pPr indent="63500" algn="ctr">
                        <a:spcAft>
                          <a:spcPts val="0"/>
                        </a:spcAft>
                      </a:pPr>
                      <a:r>
                        <a:rPr lang="ja-JP" sz="1300" kern="0">
                          <a:effectLst/>
                        </a:rPr>
                        <a:t>データ量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endParaRPr lang="ja-JP" sz="1300" kern="100">
                        <a:effectLst/>
                      </a:endParaRPr>
                    </a:p>
                    <a:p>
                      <a:pPr indent="63500" algn="ctr">
                        <a:spcAft>
                          <a:spcPts val="0"/>
                        </a:spcAft>
                      </a:pPr>
                      <a:r>
                        <a:rPr lang="ja-JP" sz="1300" kern="0">
                          <a:effectLst/>
                        </a:rPr>
                        <a:t>流出比</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578181823"/>
                  </a:ext>
                </a:extLst>
              </a:tr>
              <a:tr h="192476">
                <a:tc>
                  <a:txBody>
                    <a:bodyPr/>
                    <a:lstStyle/>
                    <a:p>
                      <a:pPr indent="63500" algn="ctr">
                        <a:spcAft>
                          <a:spcPts val="0"/>
                        </a:spcAft>
                      </a:pPr>
                      <a:r>
                        <a:rPr lang="en-US" sz="1300" kern="0">
                          <a:effectLst/>
                        </a:rPr>
                        <a:t>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569498398"/>
                  </a:ext>
                </a:extLst>
              </a:tr>
              <a:tr h="192476">
                <a:tc>
                  <a:txBody>
                    <a:bodyPr/>
                    <a:lstStyle/>
                    <a:p>
                      <a:pPr indent="63500" algn="ctr">
                        <a:spcAft>
                          <a:spcPts val="0"/>
                        </a:spcAft>
                      </a:pPr>
                      <a:r>
                        <a:rPr lang="en-US" sz="1300" kern="0">
                          <a:effectLst/>
                        </a:rPr>
                        <a:t>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604121984"/>
                  </a:ext>
                </a:extLst>
              </a:tr>
              <a:tr h="192476">
                <a:tc>
                  <a:txBody>
                    <a:bodyPr/>
                    <a:lstStyle/>
                    <a:p>
                      <a:pPr indent="63500" algn="ctr">
                        <a:spcAft>
                          <a:spcPts val="0"/>
                        </a:spcAft>
                      </a:pPr>
                      <a:r>
                        <a:rPr lang="en-US" sz="1300" kern="0">
                          <a:effectLst/>
                        </a:rPr>
                        <a:t>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699306453"/>
                  </a:ext>
                </a:extLst>
              </a:tr>
              <a:tr h="192476">
                <a:tc>
                  <a:txBody>
                    <a:bodyPr/>
                    <a:lstStyle/>
                    <a:p>
                      <a:pPr indent="63500" algn="ctr">
                        <a:spcAft>
                          <a:spcPts val="0"/>
                        </a:spcAft>
                      </a:pPr>
                      <a:r>
                        <a:rPr lang="en-US" sz="1300" kern="0">
                          <a:effectLst/>
                        </a:rPr>
                        <a:t>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357531213"/>
                  </a:ext>
                </a:extLst>
              </a:tr>
              <a:tr h="192476">
                <a:tc>
                  <a:txBody>
                    <a:bodyPr/>
                    <a:lstStyle/>
                    <a:p>
                      <a:pPr indent="63500" algn="ctr">
                        <a:spcAft>
                          <a:spcPts val="0"/>
                        </a:spcAft>
                      </a:pPr>
                      <a:r>
                        <a:rPr lang="en-US" sz="1300" kern="0">
                          <a:effectLst/>
                        </a:rPr>
                        <a:t>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491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794854541"/>
                  </a:ext>
                </a:extLst>
              </a:tr>
              <a:tr h="192476">
                <a:tc>
                  <a:txBody>
                    <a:bodyPr/>
                    <a:lstStyle/>
                    <a:p>
                      <a:pPr indent="63500" algn="ctr">
                        <a:spcAft>
                          <a:spcPts val="0"/>
                        </a:spcAft>
                      </a:pPr>
                      <a:r>
                        <a:rPr lang="en-US" sz="1300" kern="0">
                          <a:effectLst/>
                        </a:rPr>
                        <a:t>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23832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5146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269923886"/>
                  </a:ext>
                </a:extLst>
              </a:tr>
              <a:tr h="192476">
                <a:tc>
                  <a:txBody>
                    <a:bodyPr/>
                    <a:lstStyle/>
                    <a:p>
                      <a:pPr indent="63500" algn="ctr">
                        <a:spcAft>
                          <a:spcPts val="0"/>
                        </a:spcAft>
                      </a:pPr>
                      <a:r>
                        <a:rPr lang="en-US" sz="1300" kern="0">
                          <a:effectLst/>
                        </a:rPr>
                        <a:t>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3732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2573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59.19%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461269730"/>
                  </a:ext>
                </a:extLst>
              </a:tr>
              <a:tr h="192476">
                <a:tc>
                  <a:txBody>
                    <a:bodyPr/>
                    <a:lstStyle/>
                    <a:p>
                      <a:pPr indent="63500" algn="ctr">
                        <a:spcAft>
                          <a:spcPts val="0"/>
                        </a:spcAft>
                      </a:pPr>
                      <a:r>
                        <a:rPr lang="en-US" sz="1300" kern="0">
                          <a:effectLst/>
                        </a:rPr>
                        <a:t>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17328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875967255"/>
                  </a:ext>
                </a:extLst>
              </a:tr>
              <a:tr h="192476">
                <a:tc>
                  <a:txBody>
                    <a:bodyPr/>
                    <a:lstStyle/>
                    <a:p>
                      <a:pPr indent="63500" algn="ctr">
                        <a:spcAft>
                          <a:spcPts val="0"/>
                        </a:spcAft>
                      </a:pPr>
                      <a:r>
                        <a:rPr lang="en-US" sz="1300" kern="0">
                          <a:effectLst/>
                        </a:rPr>
                        <a:t>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93567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7921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769108537"/>
                  </a:ext>
                </a:extLst>
              </a:tr>
              <a:tr h="192476">
                <a:tc>
                  <a:txBody>
                    <a:bodyPr/>
                    <a:lstStyle/>
                    <a:p>
                      <a:pPr indent="63500" algn="ctr">
                        <a:spcAft>
                          <a:spcPts val="0"/>
                        </a:spcAft>
                      </a:pPr>
                      <a:r>
                        <a:rPr lang="en-US" sz="1300" kern="0">
                          <a:effectLst/>
                        </a:rPr>
                        <a:t>10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101864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759663176"/>
                  </a:ext>
                </a:extLst>
              </a:tr>
              <a:tr h="192476">
                <a:tc>
                  <a:txBody>
                    <a:bodyPr/>
                    <a:lstStyle/>
                    <a:p>
                      <a:pPr indent="63500" algn="ctr">
                        <a:spcAft>
                          <a:spcPts val="0"/>
                        </a:spcAft>
                      </a:pPr>
                      <a:r>
                        <a:rPr lang="en-US" sz="1300" kern="0">
                          <a:effectLst/>
                        </a:rPr>
                        <a:t>11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297792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34599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89.59%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722409573"/>
                  </a:ext>
                </a:extLst>
              </a:tr>
              <a:tr h="192476">
                <a:tc>
                  <a:txBody>
                    <a:bodyPr/>
                    <a:lstStyle/>
                    <a:p>
                      <a:pPr indent="63500" algn="ctr">
                        <a:spcAft>
                          <a:spcPts val="0"/>
                        </a:spcAft>
                      </a:pPr>
                      <a:r>
                        <a:rPr lang="en-US" sz="1300" kern="0">
                          <a:effectLst/>
                        </a:rPr>
                        <a:t>12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61536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4388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93.34%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012873321"/>
                  </a:ext>
                </a:extLst>
              </a:tr>
              <a:tr h="192476">
                <a:tc>
                  <a:txBody>
                    <a:bodyPr/>
                    <a:lstStyle/>
                    <a:p>
                      <a:pPr indent="63500" algn="ctr">
                        <a:spcAft>
                          <a:spcPts val="0"/>
                        </a:spcAft>
                      </a:pPr>
                      <a:r>
                        <a:rPr lang="en-US" sz="1300" kern="0">
                          <a:effectLst/>
                        </a:rPr>
                        <a:t>13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180524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19416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90.29%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312366613"/>
                  </a:ext>
                </a:extLst>
              </a:tr>
              <a:tr h="192476">
                <a:tc>
                  <a:txBody>
                    <a:bodyPr/>
                    <a:lstStyle/>
                    <a:p>
                      <a:pPr indent="63500" algn="ctr">
                        <a:spcAft>
                          <a:spcPts val="0"/>
                        </a:spcAft>
                      </a:pPr>
                      <a:r>
                        <a:rPr lang="en-US" sz="1300" kern="0">
                          <a:effectLst/>
                        </a:rPr>
                        <a:t>14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163033818"/>
                  </a:ext>
                </a:extLst>
              </a:tr>
              <a:tr h="192476">
                <a:tc>
                  <a:txBody>
                    <a:bodyPr/>
                    <a:lstStyle/>
                    <a:p>
                      <a:pPr indent="63500" algn="ctr">
                        <a:spcAft>
                          <a:spcPts val="0"/>
                        </a:spcAft>
                      </a:pPr>
                      <a:r>
                        <a:rPr lang="en-US" sz="1300" kern="0">
                          <a:effectLst/>
                        </a:rPr>
                        <a:t>15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 %</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527321127"/>
                  </a:ext>
                </a:extLst>
              </a:tr>
              <a:tr h="192476">
                <a:tc>
                  <a:txBody>
                    <a:bodyPr/>
                    <a:lstStyle/>
                    <a:p>
                      <a:pPr indent="63500" algn="ctr">
                        <a:spcAft>
                          <a:spcPts val="0"/>
                        </a:spcAft>
                      </a:pPr>
                      <a:r>
                        <a:rPr lang="en-US" sz="1300" kern="0">
                          <a:effectLst/>
                        </a:rPr>
                        <a:t>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252013360"/>
                  </a:ext>
                </a:extLst>
              </a:tr>
              <a:tr h="192476">
                <a:tc>
                  <a:txBody>
                    <a:bodyPr/>
                    <a:lstStyle/>
                    <a:p>
                      <a:pPr indent="63500" algn="ctr">
                        <a:spcAft>
                          <a:spcPts val="0"/>
                        </a:spcAft>
                      </a:pPr>
                      <a:r>
                        <a:rPr lang="en-US" sz="1300" kern="0">
                          <a:effectLst/>
                        </a:rPr>
                        <a:t>17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009691462"/>
                  </a:ext>
                </a:extLst>
              </a:tr>
              <a:tr h="192476">
                <a:tc>
                  <a:txBody>
                    <a:bodyPr/>
                    <a:lstStyle/>
                    <a:p>
                      <a:pPr indent="63500" algn="ctr">
                        <a:spcAft>
                          <a:spcPts val="0"/>
                        </a:spcAft>
                      </a:pPr>
                      <a:r>
                        <a:rPr lang="en-US" sz="1300" kern="0">
                          <a:effectLst/>
                        </a:rPr>
                        <a:t>18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238817835"/>
                  </a:ext>
                </a:extLst>
              </a:tr>
              <a:tr h="192476">
                <a:tc>
                  <a:txBody>
                    <a:bodyPr/>
                    <a:lstStyle/>
                    <a:p>
                      <a:pPr indent="63500" algn="ctr">
                        <a:spcAft>
                          <a:spcPts val="0"/>
                        </a:spcAft>
                      </a:pPr>
                      <a:r>
                        <a:rPr lang="en-US" sz="1300" kern="0">
                          <a:effectLst/>
                        </a:rPr>
                        <a:t>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40970994"/>
                  </a:ext>
                </a:extLst>
              </a:tr>
              <a:tr h="384953">
                <a:tc>
                  <a:txBody>
                    <a:bodyPr/>
                    <a:lstStyle/>
                    <a:p>
                      <a:pPr indent="63500" algn="ctr">
                        <a:spcAft>
                          <a:spcPts val="0"/>
                        </a:spcAft>
                      </a:pPr>
                      <a:r>
                        <a:rPr lang="ja-JP" sz="1300" kern="0" dirty="0">
                          <a:effectLst/>
                        </a:rPr>
                        <a:t>全センサ</a:t>
                      </a:r>
                      <a:r>
                        <a:rPr lang="ja-JP" sz="1300" kern="0" dirty="0" smtClean="0">
                          <a:effectLst/>
                        </a:rPr>
                        <a:t>の</a:t>
                      </a:r>
                      <a:r>
                        <a:rPr lang="en-US" altLang="ja-JP" sz="1300" kern="0" dirty="0" smtClean="0">
                          <a:effectLst/>
                        </a:rPr>
                        <a:t/>
                      </a:r>
                      <a:br>
                        <a:rPr lang="en-US" altLang="ja-JP" sz="1300" kern="0" dirty="0" smtClean="0">
                          <a:effectLst/>
                        </a:rPr>
                      </a:br>
                      <a:r>
                        <a:rPr lang="ja-JP" sz="1300" kern="0" dirty="0" smtClean="0">
                          <a:effectLst/>
                        </a:rPr>
                        <a:t>合計</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781332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90.50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690544847"/>
                  </a:ext>
                </a:extLst>
              </a:tr>
              <a:tr h="384953">
                <a:tc>
                  <a:txBody>
                    <a:bodyPr/>
                    <a:lstStyle/>
                    <a:p>
                      <a:pPr indent="63500" algn="ctr">
                        <a:spcAft>
                          <a:spcPts val="0"/>
                        </a:spcAft>
                      </a:pPr>
                      <a:r>
                        <a:rPr lang="en-US" sz="1300" kern="0">
                          <a:effectLst/>
                        </a:rPr>
                        <a:t>100</a:t>
                      </a:r>
                      <a:r>
                        <a:rPr lang="ja-JP" sz="1300" kern="0">
                          <a:effectLst/>
                        </a:rPr>
                        <a:t>％以外</a:t>
                      </a:r>
                      <a:endParaRPr lang="ja-JP" sz="1300" kern="100">
                        <a:effectLst/>
                      </a:endParaRPr>
                    </a:p>
                    <a:p>
                      <a:pPr indent="63500" algn="ctr">
                        <a:spcAft>
                          <a:spcPts val="0"/>
                        </a:spcAft>
                      </a:pPr>
                      <a:r>
                        <a:rPr lang="ja-JP" sz="1300" kern="0">
                          <a:effectLst/>
                        </a:rPr>
                        <a:t>センサ合計</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762847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dirty="0">
                          <a:effectLst/>
                        </a:rPr>
                        <a:t>90.29</a:t>
                      </a:r>
                      <a:r>
                        <a:rPr lang="ja-JP" sz="1300" kern="0" dirty="0">
                          <a:effectLst/>
                        </a:rPr>
                        <a:t>％</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576538571"/>
                  </a:ext>
                </a:extLst>
              </a:tr>
              <a:tr h="384953">
                <a:tc>
                  <a:txBody>
                    <a:bodyPr/>
                    <a:lstStyle/>
                    <a:p>
                      <a:pPr indent="63500" algn="ctr">
                        <a:spcAft>
                          <a:spcPts val="0"/>
                        </a:spcAft>
                      </a:pPr>
                      <a:r>
                        <a:rPr lang="ja-JP" sz="1300" kern="0">
                          <a:effectLst/>
                        </a:rPr>
                        <a:t>削減した</a:t>
                      </a:r>
                      <a:r>
                        <a:rPr lang="en-US" sz="1300" kern="0">
                          <a:effectLst/>
                        </a:rPr>
                        <a:t/>
                      </a:r>
                      <a:br>
                        <a:rPr lang="en-US" sz="1300" kern="0">
                          <a:effectLst/>
                        </a:rPr>
                      </a:br>
                      <a:r>
                        <a:rPr lang="ja-JP" sz="1300" kern="0">
                          <a:effectLst/>
                        </a:rPr>
                        <a:t>データ</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18485</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0.21</a:t>
                      </a:r>
                      <a:r>
                        <a:rPr lang="ja-JP" sz="1800" kern="0" dirty="0">
                          <a:solidFill>
                            <a:srgbClr val="FF0000"/>
                          </a:solidFill>
                          <a:effectLst/>
                        </a:rPr>
                        <a:t>％</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046805675"/>
                  </a:ext>
                </a:extLst>
              </a:tr>
            </a:tbl>
          </a:graphicData>
        </a:graphic>
      </p:graphicFrame>
    </p:spTree>
    <p:extLst>
      <p:ext uri="{BB962C8B-B14F-4D97-AF65-F5344CB8AC3E}">
        <p14:creationId xmlns:p14="http://schemas.microsoft.com/office/powerpoint/2010/main" val="8114369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5520" t="19685" r="65965" b="11104"/>
          <a:stretch/>
        </p:blipFill>
        <p:spPr>
          <a:xfrm>
            <a:off x="1590676" y="438150"/>
            <a:ext cx="5666046" cy="6000749"/>
          </a:xfrm>
          <a:prstGeom prst="rect">
            <a:avLst/>
          </a:prstGeom>
        </p:spPr>
      </p:pic>
      <p:sp>
        <p:nvSpPr>
          <p:cNvPr id="3" name="テキスト ボックス 2"/>
          <p:cNvSpPr txBox="1"/>
          <p:nvPr/>
        </p:nvSpPr>
        <p:spPr>
          <a:xfrm>
            <a:off x="4423699" y="527587"/>
            <a:ext cx="4714875"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Tree>
    <p:extLst>
      <p:ext uri="{BB962C8B-B14F-4D97-AF65-F5344CB8AC3E}">
        <p14:creationId xmlns:p14="http://schemas.microsoft.com/office/powerpoint/2010/main" val="605556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6057" t="37636" r="66443" b="15026"/>
          <a:stretch/>
        </p:blipFill>
        <p:spPr>
          <a:xfrm>
            <a:off x="874452" y="1190104"/>
            <a:ext cx="7395096" cy="5667896"/>
          </a:xfrm>
          <a:prstGeom prst="rect">
            <a:avLst/>
          </a:prstGeom>
        </p:spPr>
      </p:pic>
    </p:spTree>
    <p:extLst>
      <p:ext uri="{BB962C8B-B14F-4D97-AF65-F5344CB8AC3E}">
        <p14:creationId xmlns:p14="http://schemas.microsoft.com/office/powerpoint/2010/main" val="4172951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454887" y="1042088"/>
            <a:ext cx="1820634" cy="400110"/>
          </a:xfrm>
          <a:prstGeom prst="rect">
            <a:avLst/>
          </a:prstGeom>
          <a:noFill/>
        </p:spPr>
        <p:txBody>
          <a:bodyPr wrap="square" rtlCol="0">
            <a:spAutoFit/>
          </a:bodyPr>
          <a:lstStyle/>
          <a:p>
            <a:r>
              <a:rPr kumimoji="1" lang="ja-JP" altLang="en-US" sz="2000" dirty="0" smtClean="0"/>
              <a:t>広域に及ぶ</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828632" y="1044645"/>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no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spTree>
    <p:extLst>
      <p:ext uri="{BB962C8B-B14F-4D97-AF65-F5344CB8AC3E}">
        <p14:creationId xmlns:p14="http://schemas.microsoft.com/office/powerpoint/2010/main" val="23430313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p:nvPr>
        </p:nvSpPr>
        <p:spPr/>
        <p:txBody>
          <a:bodyPr/>
          <a:lstStyle/>
          <a:p>
            <a:r>
              <a:rPr lang="ja-JP" altLang="en-US" dirty="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sp>
        <p:nvSpPr>
          <p:cNvPr id="37" name="テキスト ボックス 36"/>
          <p:cNvSpPr txBox="1"/>
          <p:nvPr/>
        </p:nvSpPr>
        <p:spPr>
          <a:xfrm>
            <a:off x="2454887" y="1042088"/>
            <a:ext cx="1820634" cy="400110"/>
          </a:xfrm>
          <a:prstGeom prst="rect">
            <a:avLst/>
          </a:prstGeom>
          <a:noFill/>
        </p:spPr>
        <p:txBody>
          <a:bodyPr wrap="square" rtlCol="0">
            <a:spAutoFit/>
          </a:bodyPr>
          <a:lstStyle/>
          <a:p>
            <a:r>
              <a:rPr kumimoji="1" lang="ja-JP" altLang="en-US" sz="2000" dirty="0" smtClean="0"/>
              <a:t>広域に及ぶ</a:t>
            </a:r>
            <a:r>
              <a:rPr kumimoji="1" lang="en-US" altLang="ja-JP" sz="2000" dirty="0" err="1" smtClean="0"/>
              <a:t>IoT</a:t>
            </a:r>
            <a:endParaRPr kumimoji="1" lang="ja-JP" altLang="en-US" sz="2000" dirty="0"/>
          </a:p>
        </p:txBody>
      </p:sp>
      <p:sp>
        <p:nvSpPr>
          <p:cNvPr id="38" name="テキスト ボックス 37"/>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9" name="テキスト ボックス 38"/>
          <p:cNvSpPr txBox="1"/>
          <p:nvPr/>
        </p:nvSpPr>
        <p:spPr>
          <a:xfrm>
            <a:off x="4828632" y="1044645"/>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Tree>
    <p:extLst>
      <p:ext uri="{BB962C8B-B14F-4D97-AF65-F5344CB8AC3E}">
        <p14:creationId xmlns:p14="http://schemas.microsoft.com/office/powerpoint/2010/main" val="16076662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grpSp>
        <p:nvGrpSpPr>
          <p:cNvPr id="38" name="グループ化 37"/>
          <p:cNvGrpSpPr/>
          <p:nvPr/>
        </p:nvGrpSpPr>
        <p:grpSpPr>
          <a:xfrm>
            <a:off x="2611810" y="4583555"/>
            <a:ext cx="6437702" cy="1718979"/>
            <a:chOff x="4441971" y="4711950"/>
            <a:chExt cx="3543230" cy="1718979"/>
          </a:xfrm>
        </p:grpSpPr>
        <p:sp>
          <p:nvSpPr>
            <p:cNvPr id="39" name="円/楕円 18"/>
            <p:cNvSpPr/>
            <p:nvPr/>
          </p:nvSpPr>
          <p:spPr>
            <a:xfrm>
              <a:off x="4441971" y="4711950"/>
              <a:ext cx="3542435" cy="1718979"/>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4482539" y="4949339"/>
              <a:ext cx="3502662" cy="1200329"/>
            </a:xfrm>
            <a:prstGeom prst="rect">
              <a:avLst/>
            </a:prstGeom>
            <a:noFill/>
          </p:spPr>
          <p:txBody>
            <a:bodyPr wrap="square" rtlCol="0">
              <a:spAutoFit/>
            </a:bodyPr>
            <a:lstStyle/>
            <a:p>
              <a:pPr algn="ctr"/>
              <a:r>
                <a:rPr lang="ja-JP" altLang="en-US" sz="2400" dirty="0" smtClean="0">
                  <a:solidFill>
                    <a:srgbClr val="0070C0"/>
                  </a:solidFill>
                </a:rPr>
                <a:t>非サービス利用者のセンシング量</a:t>
              </a:r>
              <a:r>
                <a:rPr lang="ja-JP" altLang="en-US" sz="2400" dirty="0" smtClean="0"/>
                <a:t>を</a:t>
              </a:r>
              <a:r>
                <a:rPr lang="en-US" altLang="ja-JP" sz="2400" dirty="0" smtClean="0"/>
                <a:t/>
              </a:r>
              <a:br>
                <a:rPr lang="en-US" altLang="ja-JP" sz="2400" dirty="0" smtClean="0"/>
              </a:br>
              <a:r>
                <a:rPr lang="ja-JP" altLang="en-US" sz="2400" dirty="0" smtClean="0"/>
                <a:t>必要最小限にしたい！</a:t>
              </a:r>
              <a:endParaRPr lang="en-US" altLang="ja-JP" sz="2400" dirty="0" smtClean="0"/>
            </a:p>
            <a:p>
              <a:pPr algn="ctr"/>
              <a:r>
                <a:rPr kumimoji="1" lang="ja-JP" altLang="en-US" sz="2400" dirty="0" smtClean="0"/>
                <a:t>多くの人が共有できる指標が欲しい！</a:t>
              </a:r>
              <a:endParaRPr kumimoji="1" lang="ja-JP" altLang="en-US" sz="2400" dirty="0"/>
            </a:p>
          </p:txBody>
        </p:sp>
      </p:grpSp>
      <p:sp>
        <p:nvSpPr>
          <p:cNvPr id="37" name="テキスト ボックス 36"/>
          <p:cNvSpPr txBox="1"/>
          <p:nvPr/>
        </p:nvSpPr>
        <p:spPr>
          <a:xfrm>
            <a:off x="2454887" y="1042088"/>
            <a:ext cx="1820634" cy="400110"/>
          </a:xfrm>
          <a:prstGeom prst="rect">
            <a:avLst/>
          </a:prstGeom>
          <a:noFill/>
        </p:spPr>
        <p:txBody>
          <a:bodyPr wrap="square" rtlCol="0">
            <a:spAutoFit/>
          </a:bodyPr>
          <a:lstStyle/>
          <a:p>
            <a:r>
              <a:rPr kumimoji="1" lang="ja-JP" altLang="en-US" sz="2000" dirty="0" smtClean="0"/>
              <a:t>広域に及ぶ</a:t>
            </a:r>
            <a:r>
              <a:rPr kumimoji="1" lang="en-US" altLang="ja-JP" sz="2000" dirty="0" err="1" smtClean="0"/>
              <a:t>IoT</a:t>
            </a:r>
            <a:endParaRPr kumimoji="1" lang="ja-JP" altLang="en-US" sz="2000" dirty="0"/>
          </a:p>
        </p:txBody>
      </p:sp>
      <p:sp>
        <p:nvSpPr>
          <p:cNvPr id="41" name="テキスト ボックス 40"/>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42" name="テキスト ボックス 41"/>
          <p:cNvSpPr txBox="1"/>
          <p:nvPr/>
        </p:nvSpPr>
        <p:spPr>
          <a:xfrm>
            <a:off x="4828632" y="1044645"/>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Tree>
    <p:extLst>
      <p:ext uri="{BB962C8B-B14F-4D97-AF65-F5344CB8AC3E}">
        <p14:creationId xmlns:p14="http://schemas.microsoft.com/office/powerpoint/2010/main" val="1112058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60" name="テキスト ボックス 59"/>
          <p:cNvSpPr txBox="1"/>
          <p:nvPr/>
        </p:nvSpPr>
        <p:spPr>
          <a:xfrm>
            <a:off x="64561" y="843061"/>
            <a:ext cx="5156655" cy="830997"/>
          </a:xfrm>
          <a:prstGeom prst="rect">
            <a:avLst/>
          </a:prstGeom>
          <a:noFill/>
        </p:spPr>
        <p:txBody>
          <a:bodyPr wrap="square" rtlCol="0">
            <a:spAutoFit/>
          </a:bodyPr>
          <a:lstStyle/>
          <a:p>
            <a:pPr algn="ctr"/>
            <a:r>
              <a:rPr kumimoji="1" lang="ja-JP" altLang="en-US" sz="2400" dirty="0" smtClean="0"/>
              <a:t>現在一般的に使われている</a:t>
            </a:r>
            <a:r>
              <a:rPr kumimoji="1" lang="en-US" altLang="ja-JP" sz="2400" dirty="0" smtClean="0"/>
              <a:t/>
            </a:r>
            <a:br>
              <a:rPr kumimoji="1" lang="en-US" altLang="ja-JP" sz="2400" dirty="0" smtClean="0"/>
            </a:br>
            <a:r>
              <a:rPr kumimoji="1" lang="ja-JP" altLang="en-US" sz="2400" dirty="0" smtClean="0"/>
              <a:t>クラウド型のサービスモデル</a:t>
            </a:r>
            <a:endParaRPr kumimoji="1" lang="ja-JP" altLang="en-US" sz="2400" dirty="0"/>
          </a:p>
        </p:txBody>
      </p:sp>
      <p:grpSp>
        <p:nvGrpSpPr>
          <p:cNvPr id="6" name="グループ化 5"/>
          <p:cNvGrpSpPr/>
          <p:nvPr/>
        </p:nvGrpSpPr>
        <p:grpSpPr>
          <a:xfrm>
            <a:off x="-85894" y="1628825"/>
            <a:ext cx="8916030" cy="4996611"/>
            <a:chOff x="-85894" y="1628825"/>
            <a:chExt cx="8916030" cy="4996611"/>
          </a:xfrm>
        </p:grpSpPr>
        <p:grpSp>
          <p:nvGrpSpPr>
            <p:cNvPr id="3" name="グループ化 2"/>
            <p:cNvGrpSpPr/>
            <p:nvPr/>
          </p:nvGrpSpPr>
          <p:grpSpPr>
            <a:xfrm>
              <a:off x="-85894" y="1628825"/>
              <a:ext cx="8916030" cy="4996611"/>
              <a:chOff x="-85894" y="1628825"/>
              <a:chExt cx="8916030" cy="4996611"/>
            </a:xfrm>
          </p:grpSpPr>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矢印コネクタ 47"/>
              <p:cNvCxnSpPr>
                <a:stCxn id="47"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5305098"/>
                <a:ext cx="7185920"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直線矢印コネクタ 78"/>
              <p:cNvCxnSpPr>
                <a:stCxn id="78" idx="0"/>
                <a:endCxn id="46" idx="2"/>
              </p:cNvCxnSpPr>
              <p:nvPr/>
            </p:nvCxnSpPr>
            <p:spPr>
              <a:xfrm flipV="1">
                <a:off x="3940080" y="2848092"/>
                <a:ext cx="432041" cy="18648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82"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p:cNvCxnSpPr>
                <a:stCxn id="82" idx="0"/>
              </p:cNvCxnSpPr>
              <p:nvPr/>
            </p:nvCxnSpPr>
            <p:spPr>
              <a:xfrm flipH="1" flipV="1">
                <a:off x="4529803" y="2831458"/>
                <a:ext cx="710580" cy="1881447"/>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2050" name="Picture 2" descr="町のライン素材（木あり）"/>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テキスト ボックス 26"/>
            <p:cNvSpPr txBox="1"/>
            <p:nvPr/>
          </p:nvSpPr>
          <p:spPr>
            <a:xfrm>
              <a:off x="5588331" y="4890261"/>
              <a:ext cx="2758356" cy="369332"/>
            </a:xfrm>
            <a:prstGeom prst="rect">
              <a:avLst/>
            </a:prstGeom>
            <a:noFill/>
          </p:spPr>
          <p:txBody>
            <a:bodyPr wrap="square" rtlCol="0">
              <a:spAutoFit/>
            </a:bodyPr>
            <a:lstStyle/>
            <a:p>
              <a:r>
                <a:rPr kumimoji="1" lang="ja-JP" altLang="en-US" dirty="0" smtClean="0"/>
                <a:t>ネットワークカメラ</a:t>
              </a:r>
              <a:r>
                <a:rPr kumimoji="1" lang="en-US" altLang="ja-JP" dirty="0" smtClean="0"/>
                <a:t>(</a:t>
              </a:r>
              <a:r>
                <a:rPr kumimoji="1" lang="en-US" altLang="ja-JP" dirty="0" err="1" smtClean="0"/>
                <a:t>IoT</a:t>
              </a:r>
              <a:r>
                <a:rPr kumimoji="1" lang="en-US" altLang="ja-JP" dirty="0" smtClean="0"/>
                <a:t>)</a:t>
              </a:r>
              <a:endParaRPr kumimoji="1" lang="ja-JP" altLang="en-US" dirty="0"/>
            </a:p>
          </p:txBody>
        </p:sp>
        <p:sp>
          <p:nvSpPr>
            <p:cNvPr id="29" name="テキスト ボックス 28"/>
            <p:cNvSpPr txBox="1"/>
            <p:nvPr/>
          </p:nvSpPr>
          <p:spPr>
            <a:xfrm>
              <a:off x="2415288" y="2361204"/>
              <a:ext cx="1350534" cy="369332"/>
            </a:xfrm>
            <a:prstGeom prst="rect">
              <a:avLst/>
            </a:prstGeom>
            <a:solidFill>
              <a:schemeClr val="bg1"/>
            </a:solidFill>
            <a:ln w="28575">
              <a:solidFill>
                <a:schemeClr val="accent2"/>
              </a:solidFill>
            </a:ln>
          </p:spPr>
          <p:txBody>
            <a:bodyPr wrap="square" rtlCol="0">
              <a:spAutoFit/>
            </a:bodyPr>
            <a:lstStyle/>
            <a:p>
              <a:r>
                <a:rPr lang="ja-JP" altLang="en-US" dirty="0" smtClean="0"/>
                <a:t>計算</a:t>
              </a:r>
              <a:r>
                <a:rPr lang="ja-JP" altLang="en-US" dirty="0"/>
                <a:t>ノード</a:t>
              </a:r>
              <a:endParaRPr kumimoji="1" lang="ja-JP" altLang="en-US" dirty="0"/>
            </a:p>
          </p:txBody>
        </p:sp>
      </p:grpSp>
    </p:spTree>
    <p:extLst>
      <p:ext uri="{BB962C8B-B14F-4D97-AF65-F5344CB8AC3E}">
        <p14:creationId xmlns:p14="http://schemas.microsoft.com/office/powerpoint/2010/main" val="1337684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3528</TotalTime>
  <Words>2258</Words>
  <Application>Microsoft Office PowerPoint</Application>
  <PresentationFormat>画面に合わせる (4:3)</PresentationFormat>
  <Paragraphs>568</Paragraphs>
  <Slides>58</Slides>
  <Notes>3</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58</vt:i4>
      </vt:variant>
    </vt:vector>
  </HeadingPairs>
  <TitlesOfParts>
    <vt:vector size="72" baseType="lpstr">
      <vt:lpstr>HGｺﾞｼｯｸM</vt:lpstr>
      <vt:lpstr>Meiryo UI</vt:lpstr>
      <vt:lpstr>ＭＳ Ｐゴシック</vt:lpstr>
      <vt:lpstr>ＭＳ 明朝</vt:lpstr>
      <vt:lpstr>游ゴシック</vt:lpstr>
      <vt:lpstr>游ゴシック Light</vt:lpstr>
      <vt:lpstr>Arial</vt:lpstr>
      <vt:lpstr>Calibri</vt:lpstr>
      <vt:lpstr>Calibri Light</vt:lpstr>
      <vt:lpstr>Cambria Math</vt:lpstr>
      <vt:lpstr>Century</vt:lpstr>
      <vt:lpstr>Times New Roman</vt:lpstr>
      <vt:lpstr>Wingdings</vt:lpstr>
      <vt:lpstr>Office テーマ</vt:lpstr>
      <vt:lpstr>地産地消型ネットワークシミュレータを用いた広域センサによる追跡サービスのプライバシ保護能力定量評価</vt:lpstr>
      <vt:lpstr>目次</vt:lpstr>
      <vt:lpstr>研究背景</vt:lpstr>
      <vt:lpstr>研究背景</vt:lpstr>
      <vt:lpstr>研究背景</vt:lpstr>
      <vt:lpstr>研究背景</vt:lpstr>
      <vt:lpstr>研究背景</vt:lpstr>
      <vt:lpstr>研究背景</vt:lpstr>
      <vt:lpstr>既存研究</vt:lpstr>
      <vt:lpstr>既存研究</vt:lpstr>
      <vt:lpstr>既存研究</vt:lpstr>
      <vt:lpstr>既存研究</vt:lpstr>
      <vt:lpstr>研究動機</vt:lpstr>
      <vt:lpstr>研究動機</vt:lpstr>
      <vt:lpstr>研究動機</vt:lpstr>
      <vt:lpstr>これまでの研究，数理モデル</vt:lpstr>
      <vt:lpstr>数理モデル提案</vt:lpstr>
      <vt:lpstr>数理モデル提案</vt:lpstr>
      <vt:lpstr>数理モデル提案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シミュレーション結果</vt:lpstr>
      <vt:lpstr>考察</vt:lpstr>
      <vt:lpstr>考察</vt:lpstr>
      <vt:lpstr>まとめ</vt:lpstr>
      <vt:lpstr>PowerPoint プレゼンテーション</vt:lpstr>
      <vt:lpstr>PowerPoint プレゼンテーション</vt:lpstr>
      <vt:lpstr>あらまし</vt:lpstr>
      <vt:lpstr>あらまし</vt:lpstr>
      <vt:lpstr>新数理モデル</vt:lpstr>
      <vt:lpstr>数理モデル提案</vt:lpstr>
      <vt:lpstr>数理モデル提案</vt:lpstr>
      <vt:lpstr>数理モデル提案</vt:lpstr>
      <vt:lpstr>数理モデル提案</vt:lpstr>
      <vt:lpstr>数理モデル提案</vt:lpstr>
      <vt:lpstr>数理モデル提案</vt:lpstr>
      <vt:lpstr>ユースケース定義</vt:lpstr>
      <vt:lpstr>ユースケース概要</vt:lpstr>
      <vt:lpstr>ユースケースにおけるプライバシデータ生成源</vt:lpstr>
      <vt:lpstr>シミュレーション設計</vt:lpstr>
      <vt:lpstr>サービスに無関係なプライバシデータの流出比</vt:lpstr>
      <vt:lpstr>非対象者の動き</vt:lpstr>
      <vt:lpstr>対象者の人数</vt:lpstr>
      <vt:lpstr>PowerPoint プレゼンテーション</vt:lpstr>
      <vt:lpstr>考察</vt:lpstr>
      <vt:lpstr>PowerPoint プレゼンテーション</vt:lpstr>
      <vt:lpstr>センサ6，7，8のin/out定義</vt:lpstr>
      <vt:lpstr>オープンIoTについて</vt:lpstr>
      <vt:lpstr>シミュレーション設計</vt:lpstr>
      <vt:lpstr>シミュレーション設計</vt:lpstr>
      <vt:lpstr>シミュレーション設計</vt:lpstr>
      <vt:lpstr>対象者を映さないセンサを除いたときに削減されるデータ</vt:lpstr>
      <vt:lpstr>PowerPoint プレゼンテーション</vt:lpstr>
      <vt:lpstr>PowerPoint プレゼンテーション</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Hoshikawa</dc:creator>
  <cp:lastModifiedBy>tamura</cp:lastModifiedBy>
  <cp:revision>287</cp:revision>
  <dcterms:created xsi:type="dcterms:W3CDTF">2018-06-05T10:45:52Z</dcterms:created>
  <dcterms:modified xsi:type="dcterms:W3CDTF">2019-03-05T02:38:21Z</dcterms:modified>
</cp:coreProperties>
</file>